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</p:sldIdLst>
  <p:sldSz cy="5143500" cx="9144000"/>
  <p:notesSz cx="6858000" cy="9144000"/>
  <p:embeddedFontLst>
    <p:embeddedFont>
      <p:font typeface="Proxima Nova"/>
      <p:regular r:id="rId68"/>
      <p:bold r:id="rId69"/>
      <p:italic r:id="rId70"/>
      <p:boldItalic r:id="rId71"/>
    </p:embeddedFont>
    <p:embeddedFont>
      <p:font typeface="Oswald"/>
      <p:regular r:id="rId72"/>
      <p:bold r:id="rId7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3" name="Tessa Morgan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Oswald-bold.fntdata"/><Relationship Id="rId72" Type="http://schemas.openxmlformats.org/officeDocument/2006/relationships/font" Target="fonts/Oswald-regular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font" Target="fonts/ProximaNova-boldItalic.fntdata"/><Relationship Id="rId70" Type="http://schemas.openxmlformats.org/officeDocument/2006/relationships/font" Target="fonts/ProximaNova-italic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font" Target="fonts/ProximaNova-regular.fntdata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ProximaNova-bold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04-29T19:14:08.171">
    <p:pos x="366" y="435"/>
    <p:text>Find new image if possible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5-04-29T18:03:42.089">
    <p:pos x="212" y="1374"/>
    <p:text>Add a slide to this section for org/time considerations? Such as why we got rid of lab 12 and didn't implement another PCB version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3" dt="2025-04-29T19:30:40.684">
    <p:pos x="245" y="220"/>
    <p:text>@trmorgan@iastate.edu
_Assigned to trmorgan@iastate.edu_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2e699ae7f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2e699ae7f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1b031e0e14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1b031e0e14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[Logan] Intro Slide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52e699ae7f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52e699ae7f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5579c9a9ff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5579c9a9ff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52e699ae7f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52e699ae7f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1f0dc78494_5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1f0dc78494_5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1b031e0e14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1b031e0e14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1c5acdf03c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1c5acdf03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20f058cce2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20f058cce2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52e699ae7f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52e699ae7f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1b031e0e14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1b031e0e14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52e699ae7f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52e699ae7f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5579c9a9ff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5579c9a9ff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52e699ae7f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52e699ae7f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52e699ae7f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52e699ae7f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52e699ae7f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52e699ae7f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52e699ae7f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52e699ae7f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52e699ae7f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52e699ae7f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20fee84933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20fee84933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1570868ff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1570868ff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20fee84933_6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20fee84933_6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1c5acdf03c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1c5acdf03c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20fee84933_6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20fee84933_6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5189956cd3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5189956cd3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1b031e0e14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1b031e0e14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1f0dc78494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1f0dc78494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1f0dc78494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1f0dc78494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1f0dc78494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1f0dc78494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20f058cce2_8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20f058cce2_8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1f0dc78494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1f0dc78494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1f0dc78494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1f0dc78494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1f0dc78494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1f0dc78494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15a8b6af8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15a8b6af8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2eb714e9b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2eb714e9b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52e699ae7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352e699ae7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52e699ae7f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52e699ae7f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Gigi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518cc5aa5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518cc5aa5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Gigi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518cc5aa5a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518cc5aa5a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Gigi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518cc5aa5a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518cc5aa5a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Gigi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518cc5aa5a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518cc5aa5a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Gigi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518cc5aa5a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518cc5aa5a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Ethan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18cc5aa5a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518cc5aa5a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Ethan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52e699ae7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52e699ae7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Ethan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1c5acdf03c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1c5acdf03c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518cc5aa5a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518cc5aa5a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Tessa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518cc5aa5a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518cc5aa5a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Tessa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518cc5aa5a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518cc5aa5a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Tessa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518cc5aa5a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518cc5aa5a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Ariana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518cc5aa5a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518cc5aa5a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Ariana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f9f637dab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2f9f637dab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52e699ae7f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352e699ae7f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189956cd3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189956cd3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55868be951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355868be951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3518cc5aa5a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3518cc5aa5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Flip x1 on → lights up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Select On → light off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Flip x2 → light 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X1 off, no change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Select off, light off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Select, x1, x2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52e699ae7f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52e699ae7f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518cc5aa5a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3518cc5aa5a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LEDS on to match input A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Change A and show LEDs change to match it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Hit select and show second input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Change second input and show output changed with it when input pressed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518cc5aa5a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3518cc5aa5a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Pan to show input buttons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Pan back up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Hit button 4 times and see incrementing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Turned on select and cycle through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Show the output now reflects the input bus which is the offset + 1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1b031e0e14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1b031e0e14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2e699ae7f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2e699ae7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1b031e0e14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1b031e0e14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[Logan] Intro Slide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37557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33.png"/><Relationship Id="rId5" Type="http://schemas.openxmlformats.org/officeDocument/2006/relationships/hyperlink" Target="https://sdmay24-14.sd.ece.iastate.edu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6.jpg"/><Relationship Id="rId4" Type="http://schemas.openxmlformats.org/officeDocument/2006/relationships/image" Target="../media/image10.jpg"/><Relationship Id="rId5" Type="http://schemas.openxmlformats.org/officeDocument/2006/relationships/image" Target="../media/image8.jpg"/><Relationship Id="rId6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comments" Target="../comments/comment2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jpg"/><Relationship Id="rId4" Type="http://schemas.openxmlformats.org/officeDocument/2006/relationships/image" Target="../media/image3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Relationship Id="rId4" Type="http://schemas.openxmlformats.org/officeDocument/2006/relationships/image" Target="../media/image3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png"/><Relationship Id="rId4" Type="http://schemas.openxmlformats.org/officeDocument/2006/relationships/image" Target="../media/image28.png"/><Relationship Id="rId5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9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2.jpg"/><Relationship Id="rId4" Type="http://schemas.openxmlformats.org/officeDocument/2006/relationships/image" Target="../media/image36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jpg"/><Relationship Id="rId4" Type="http://schemas.openxmlformats.org/officeDocument/2006/relationships/image" Target="../media/image3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8.jpg"/><Relationship Id="rId4" Type="http://schemas.openxmlformats.org/officeDocument/2006/relationships/image" Target="../media/image4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7.png"/><Relationship Id="rId4" Type="http://schemas.openxmlformats.org/officeDocument/2006/relationships/image" Target="../media/image39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1.xml"/><Relationship Id="rId4" Type="http://schemas.openxmlformats.org/officeDocument/2006/relationships/image" Target="../media/image1.png"/><Relationship Id="rId5" Type="http://schemas.openxmlformats.org/officeDocument/2006/relationships/image" Target="../media/image1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comments" Target="../comments/comment3.xml"/><Relationship Id="rId4" Type="http://schemas.openxmlformats.org/officeDocument/2006/relationships/image" Target="../media/image42.png"/><Relationship Id="rId5" Type="http://schemas.openxmlformats.org/officeDocument/2006/relationships/image" Target="../media/image43.jpg"/><Relationship Id="rId6" Type="http://schemas.openxmlformats.org/officeDocument/2006/relationships/image" Target="../media/image5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9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://drive.google.com/file/d/1f4pW9AdwZfHhK5xym_AzjXAmjKEsEvOo/view" TargetMode="External"/><Relationship Id="rId4" Type="http://schemas.openxmlformats.org/officeDocument/2006/relationships/image" Target="../media/image47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8.png"/><Relationship Id="rId4" Type="http://schemas.openxmlformats.org/officeDocument/2006/relationships/hyperlink" Target="https://sdmay24-14.sd.ece.iastate.edu/" TargetMode="Externa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hyperlink" Target="http://drive.google.com/file/d/1DAbPch6bMhCpMoUGMN6XXTDGSVLkmVT1/view" TargetMode="External"/><Relationship Id="rId4" Type="http://schemas.openxmlformats.org/officeDocument/2006/relationships/image" Target="../media/image5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hyperlink" Target="http://drive.google.com/file/d/1LglD6fEkHd52_bWBD84acm-V6DddI10F/view" TargetMode="External"/><Relationship Id="rId4" Type="http://schemas.openxmlformats.org/officeDocument/2006/relationships/image" Target="../media/image55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hyperlink" Target="http://drive.google.com/file/d/1GrH1xFxtcWkEv74pcDkCdQKulvufGpsW/view" TargetMode="External"/><Relationship Id="rId4" Type="http://schemas.openxmlformats.org/officeDocument/2006/relationships/image" Target="../media/image5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510450" y="341416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FEFEF"/>
                </a:solidFill>
              </a:rPr>
              <a:t>sdmay25-31</a:t>
            </a:r>
            <a:endParaRPr sz="1300">
              <a:solidFill>
                <a:srgbClr val="EFEFEF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FEFEF"/>
                </a:solidFill>
              </a:rPr>
              <a:t>Ariana Dirksen, Gigi Harrabi, Tessa Morgan, Ethan Uhrich</a:t>
            </a:r>
            <a:endParaRPr sz="1300">
              <a:solidFill>
                <a:srgbClr val="EFEFE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FEFEF"/>
                </a:solidFill>
              </a:rPr>
              <a:t>Professor Alexander Stoytchev</a:t>
            </a:r>
            <a:endParaRPr sz="1300">
              <a:solidFill>
                <a:srgbClr val="EFEFEF"/>
              </a:solidFill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3312" y="343075"/>
            <a:ext cx="4457379" cy="2228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/>
          <p:nvPr/>
        </p:nvSpPr>
        <p:spPr>
          <a:xfrm>
            <a:off x="243450" y="2476250"/>
            <a:ext cx="86571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9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Implement and Test a Curriculum Around the i281e </a:t>
            </a:r>
            <a:r>
              <a:rPr lang="en" sz="19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CPU</a:t>
            </a:r>
            <a:endParaRPr sz="1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/>
          <p:nvPr>
            <p:ph type="title"/>
          </p:nvPr>
        </p:nvSpPr>
        <p:spPr>
          <a:xfrm>
            <a:off x="448150" y="355875"/>
            <a:ext cx="262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33">
                <a:latin typeface="Oswald"/>
                <a:ea typeface="Oswald"/>
                <a:cs typeface="Oswald"/>
                <a:sym typeface="Oswald"/>
              </a:rPr>
              <a:t>Historic Timeline</a:t>
            </a:r>
            <a:r>
              <a:rPr lang="en">
                <a:latin typeface="Oswald"/>
                <a:ea typeface="Oswald"/>
                <a:cs typeface="Oswald"/>
                <a:sym typeface="Oswald"/>
              </a:rPr>
              <a:t> 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6" name="Google Shape;176;p22"/>
          <p:cNvSpPr/>
          <p:nvPr/>
        </p:nvSpPr>
        <p:spPr>
          <a:xfrm>
            <a:off x="285800" y="18362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FPGA Implementation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(Summer 2019)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7" name="Google Shape;177;p22"/>
          <p:cNvSpPr/>
          <p:nvPr/>
        </p:nvSpPr>
        <p:spPr>
          <a:xfrm>
            <a:off x="1770700" y="18362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i281 Simulator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(May 2021)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8" name="Google Shape;178;p22"/>
          <p:cNvSpPr/>
          <p:nvPr/>
        </p:nvSpPr>
        <p:spPr>
          <a:xfrm>
            <a:off x="3255574" y="18362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First i281 Breadboard Implementation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 (Dec 2023)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4740476" y="18357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C27BA0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First i281e PCB Implementation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 (May 2024)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6225450" y="18357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Our Group -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Lab Designs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 (May 2025)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1" name="Google Shape;181;p22"/>
          <p:cNvSpPr/>
          <p:nvPr/>
        </p:nvSpPr>
        <p:spPr>
          <a:xfrm>
            <a:off x="7710401" y="1835749"/>
            <a:ext cx="1147800" cy="1471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CPRE 3710x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(Spring 2026)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2" name="Google Shape;182;p22"/>
          <p:cNvSpPr/>
          <p:nvPr/>
        </p:nvSpPr>
        <p:spPr>
          <a:xfrm>
            <a:off x="2982173" y="2450350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3" name="Google Shape;183;p22"/>
          <p:cNvSpPr/>
          <p:nvPr/>
        </p:nvSpPr>
        <p:spPr>
          <a:xfrm>
            <a:off x="4467073" y="2450350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4" name="Google Shape;184;p22"/>
          <p:cNvSpPr/>
          <p:nvPr/>
        </p:nvSpPr>
        <p:spPr>
          <a:xfrm>
            <a:off x="5951973" y="2449725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5" name="Google Shape;185;p22"/>
          <p:cNvSpPr/>
          <p:nvPr/>
        </p:nvSpPr>
        <p:spPr>
          <a:xfrm>
            <a:off x="7436873" y="2449725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6" name="Google Shape;186;p22"/>
          <p:cNvSpPr/>
          <p:nvPr/>
        </p:nvSpPr>
        <p:spPr>
          <a:xfrm>
            <a:off x="1497273" y="2450350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/>
          <p:nvPr>
            <p:ph type="title"/>
          </p:nvPr>
        </p:nvSpPr>
        <p:spPr>
          <a:xfrm>
            <a:off x="453750" y="234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PCB</a:t>
            </a:r>
            <a:r>
              <a:rPr lang="en" sz="2820">
                <a:latin typeface="Oswald"/>
                <a:ea typeface="Oswald"/>
                <a:cs typeface="Oswald"/>
                <a:sym typeface="Oswald"/>
              </a:rPr>
              <a:t> Implementation - May 2024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92" name="Google Shape;19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475" y="730825"/>
            <a:ext cx="8053074" cy="41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02400" y="109375"/>
            <a:ext cx="1046349" cy="36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3"/>
          <p:cNvSpPr txBox="1"/>
          <p:nvPr/>
        </p:nvSpPr>
        <p:spPr>
          <a:xfrm>
            <a:off x="3053563" y="4794250"/>
            <a:ext cx="30369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Source: </a:t>
            </a:r>
            <a:r>
              <a:rPr lang="en" sz="11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5"/>
              </a:rPr>
              <a:t>https://sdmay24-14.sd.ece.iastate.edu/</a:t>
            </a:r>
            <a:r>
              <a:rPr lang="en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1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 txBox="1"/>
          <p:nvPr>
            <p:ph type="title"/>
          </p:nvPr>
        </p:nvSpPr>
        <p:spPr>
          <a:xfrm>
            <a:off x="448150" y="355875"/>
            <a:ext cx="262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33">
                <a:latin typeface="Oswald"/>
                <a:ea typeface="Oswald"/>
                <a:cs typeface="Oswald"/>
                <a:sym typeface="Oswald"/>
              </a:rPr>
              <a:t>Historic Timeline</a:t>
            </a:r>
            <a:r>
              <a:rPr lang="en">
                <a:latin typeface="Oswald"/>
                <a:ea typeface="Oswald"/>
                <a:cs typeface="Oswald"/>
                <a:sym typeface="Oswald"/>
              </a:rPr>
              <a:t> 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0" name="Google Shape;200;p24"/>
          <p:cNvSpPr/>
          <p:nvPr/>
        </p:nvSpPr>
        <p:spPr>
          <a:xfrm>
            <a:off x="285800" y="18362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FPGA Implementation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(Summer 2019)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1" name="Google Shape;201;p24"/>
          <p:cNvSpPr/>
          <p:nvPr/>
        </p:nvSpPr>
        <p:spPr>
          <a:xfrm>
            <a:off x="1770700" y="18362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i281 Simulator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(May 2021)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3255574" y="18362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First i281 Breadboard Implementation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 (Dec 2023)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4740476" y="18357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First i281e PCB Implementation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 (May 2024)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4" name="Google Shape;204;p24"/>
          <p:cNvSpPr/>
          <p:nvPr/>
        </p:nvSpPr>
        <p:spPr>
          <a:xfrm>
            <a:off x="6225450" y="18357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C27BA0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Our Group -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Lab Designs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 (May 2025)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5" name="Google Shape;205;p24"/>
          <p:cNvSpPr/>
          <p:nvPr/>
        </p:nvSpPr>
        <p:spPr>
          <a:xfrm>
            <a:off x="2982173" y="2450350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6" name="Google Shape;206;p24"/>
          <p:cNvSpPr/>
          <p:nvPr/>
        </p:nvSpPr>
        <p:spPr>
          <a:xfrm>
            <a:off x="4467073" y="2450350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7" name="Google Shape;207;p24"/>
          <p:cNvSpPr/>
          <p:nvPr/>
        </p:nvSpPr>
        <p:spPr>
          <a:xfrm>
            <a:off x="5951973" y="2449725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8" name="Google Shape;208;p24"/>
          <p:cNvSpPr/>
          <p:nvPr/>
        </p:nvSpPr>
        <p:spPr>
          <a:xfrm>
            <a:off x="7436873" y="2449725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9" name="Google Shape;209;p24"/>
          <p:cNvSpPr/>
          <p:nvPr/>
        </p:nvSpPr>
        <p:spPr>
          <a:xfrm>
            <a:off x="1497273" y="2450350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0" name="Google Shape;210;p24"/>
          <p:cNvSpPr/>
          <p:nvPr/>
        </p:nvSpPr>
        <p:spPr>
          <a:xfrm>
            <a:off x="7710401" y="1835749"/>
            <a:ext cx="1147800" cy="1471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CPRE 3710x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(Spring 2026)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5"/>
          <p:cNvSpPr txBox="1"/>
          <p:nvPr>
            <p:ph type="title"/>
          </p:nvPr>
        </p:nvSpPr>
        <p:spPr>
          <a:xfrm>
            <a:off x="448150" y="355875"/>
            <a:ext cx="262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33">
                <a:latin typeface="Oswald"/>
                <a:ea typeface="Oswald"/>
                <a:cs typeface="Oswald"/>
                <a:sym typeface="Oswald"/>
              </a:rPr>
              <a:t>Historic Timeline</a:t>
            </a:r>
            <a:r>
              <a:rPr lang="en">
                <a:latin typeface="Oswald"/>
                <a:ea typeface="Oswald"/>
                <a:cs typeface="Oswald"/>
                <a:sym typeface="Oswald"/>
              </a:rPr>
              <a:t> 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6" name="Google Shape;216;p25"/>
          <p:cNvSpPr/>
          <p:nvPr/>
        </p:nvSpPr>
        <p:spPr>
          <a:xfrm>
            <a:off x="285800" y="18362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FPGA Implementation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(Summer 2019)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7" name="Google Shape;217;p25"/>
          <p:cNvSpPr/>
          <p:nvPr/>
        </p:nvSpPr>
        <p:spPr>
          <a:xfrm>
            <a:off x="1770700" y="18362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i281 Simulator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(May 2021)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8" name="Google Shape;218;p25"/>
          <p:cNvSpPr/>
          <p:nvPr/>
        </p:nvSpPr>
        <p:spPr>
          <a:xfrm>
            <a:off x="3255574" y="18362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First i281 Breadboard Implementation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 (Dec 2023)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9" name="Google Shape;219;p25"/>
          <p:cNvSpPr/>
          <p:nvPr/>
        </p:nvSpPr>
        <p:spPr>
          <a:xfrm>
            <a:off x="4740476" y="18357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First i281e PCB Implementation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 (May 2024)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0" name="Google Shape;220;p25"/>
          <p:cNvSpPr/>
          <p:nvPr/>
        </p:nvSpPr>
        <p:spPr>
          <a:xfrm>
            <a:off x="6225450" y="18357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Our Group -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Lab Designs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 (May 2025)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1" name="Google Shape;221;p25"/>
          <p:cNvSpPr/>
          <p:nvPr/>
        </p:nvSpPr>
        <p:spPr>
          <a:xfrm>
            <a:off x="7710401" y="1835749"/>
            <a:ext cx="1147800" cy="1471500"/>
          </a:xfrm>
          <a:prstGeom prst="roundRect">
            <a:avLst>
              <a:gd fmla="val 16667" name="adj"/>
            </a:avLst>
          </a:prstGeom>
          <a:solidFill>
            <a:srgbClr val="C27BA0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CPRE 3710x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(Spring 2026)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2" name="Google Shape;222;p25"/>
          <p:cNvSpPr/>
          <p:nvPr/>
        </p:nvSpPr>
        <p:spPr>
          <a:xfrm>
            <a:off x="2982173" y="2450350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3" name="Google Shape;223;p25"/>
          <p:cNvSpPr/>
          <p:nvPr/>
        </p:nvSpPr>
        <p:spPr>
          <a:xfrm>
            <a:off x="4467073" y="2450350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4" name="Google Shape;224;p25"/>
          <p:cNvSpPr/>
          <p:nvPr/>
        </p:nvSpPr>
        <p:spPr>
          <a:xfrm>
            <a:off x="5951973" y="2449725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5" name="Google Shape;225;p25"/>
          <p:cNvSpPr/>
          <p:nvPr/>
        </p:nvSpPr>
        <p:spPr>
          <a:xfrm>
            <a:off x="7436873" y="2449725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6" name="Google Shape;226;p25"/>
          <p:cNvSpPr/>
          <p:nvPr/>
        </p:nvSpPr>
        <p:spPr>
          <a:xfrm>
            <a:off x="1497273" y="2450350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"/>
          <p:cNvSpPr txBox="1"/>
          <p:nvPr>
            <p:ph type="title"/>
          </p:nvPr>
        </p:nvSpPr>
        <p:spPr>
          <a:xfrm>
            <a:off x="448150" y="355875"/>
            <a:ext cx="262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33">
                <a:latin typeface="Oswald"/>
                <a:ea typeface="Oswald"/>
                <a:cs typeface="Oswald"/>
                <a:sym typeface="Oswald"/>
              </a:rPr>
              <a:t>Curriculum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32" name="Google Shape;232;p26" title="Screenshot 2025-05-01 at 6.40.45 PM.png"/>
          <p:cNvPicPr preferRelativeResize="0"/>
          <p:nvPr/>
        </p:nvPicPr>
        <p:blipFill rotWithShape="1">
          <a:blip r:embed="rId3">
            <a:alphaModFix/>
          </a:blip>
          <a:srcRect b="0" l="0" r="0" t="4232"/>
          <a:stretch/>
        </p:blipFill>
        <p:spPr>
          <a:xfrm>
            <a:off x="2495125" y="0"/>
            <a:ext cx="5973848" cy="5032524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6"/>
          <p:cNvSpPr/>
          <p:nvPr/>
        </p:nvSpPr>
        <p:spPr>
          <a:xfrm>
            <a:off x="781675" y="2169615"/>
            <a:ext cx="990900" cy="6933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34" name="Google Shape;234;p26"/>
          <p:cNvCxnSpPr/>
          <p:nvPr/>
        </p:nvCxnSpPr>
        <p:spPr>
          <a:xfrm rot="10800000">
            <a:off x="1772575" y="2539800"/>
            <a:ext cx="3123900" cy="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5" name="Google Shape;235;p26"/>
          <p:cNvSpPr txBox="1"/>
          <p:nvPr/>
        </p:nvSpPr>
        <p:spPr>
          <a:xfrm>
            <a:off x="781675" y="2169625"/>
            <a:ext cx="1033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CprE 3710x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Microprocessors &amp; Digital Circuits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36" name="Google Shape;236;p26"/>
          <p:cNvSpPr/>
          <p:nvPr/>
        </p:nvSpPr>
        <p:spPr>
          <a:xfrm rot="5400000">
            <a:off x="4900975" y="2488650"/>
            <a:ext cx="93300" cy="1023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 txBox="1"/>
          <p:nvPr>
            <p:ph type="title"/>
          </p:nvPr>
        </p:nvSpPr>
        <p:spPr>
          <a:xfrm>
            <a:off x="336675" y="218235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44"/>
              <a:t>Overview and Requirements</a:t>
            </a:r>
            <a:endParaRPr sz="3155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"/>
          <p:cNvSpPr txBox="1"/>
          <p:nvPr>
            <p:ph type="title"/>
          </p:nvPr>
        </p:nvSpPr>
        <p:spPr>
          <a:xfrm>
            <a:off x="346025" y="470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11">
                <a:latin typeface="Oswald"/>
                <a:ea typeface="Oswald"/>
                <a:cs typeface="Oswald"/>
                <a:sym typeface="Oswald"/>
              </a:rPr>
              <a:t>Existing Resources</a:t>
            </a:r>
            <a:endParaRPr sz="281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7" name="Google Shape;247;p28"/>
          <p:cNvSpPr txBox="1"/>
          <p:nvPr>
            <p:ph idx="1" type="body"/>
          </p:nvPr>
        </p:nvSpPr>
        <p:spPr>
          <a:xfrm>
            <a:off x="586300" y="1152475"/>
            <a:ext cx="4682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GitLab</a:t>
            </a:r>
            <a:endParaRPr/>
          </a:p>
          <a:p>
            <a:pPr indent="-310832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PCB Schematics</a:t>
            </a:r>
            <a:endParaRPr/>
          </a:p>
          <a:p>
            <a:pPr indent="-310832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User Manual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Electronics and Technology Group (ETG)</a:t>
            </a:r>
            <a:endParaRPr/>
          </a:p>
          <a:p>
            <a:pPr indent="-310832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Matthew Post, Leland Harker, Student Workers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Breadboard Implementation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Previous Team Websites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CprE 2810 Lectures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Professor Stoytchev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8" name="Google Shape;2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7748" y="587750"/>
            <a:ext cx="3356525" cy="39679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Project Proposal Summary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54" name="Google Shape;254;p29"/>
          <p:cNvSpPr txBox="1"/>
          <p:nvPr>
            <p:ph idx="1" type="body"/>
          </p:nvPr>
        </p:nvSpPr>
        <p:spPr>
          <a:xfrm>
            <a:off x="311700" y="1152475"/>
            <a:ext cx="8204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Goal:</a:t>
            </a:r>
            <a:r>
              <a:rPr lang="en"/>
              <a:t> Take these open-source hardware and software designs and implement a set of curriculum and outreach activities around them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Each activity will be tested and documented in detail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These documents could also be used as educational materials for existing classes or to support future lectures and labs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/>
              <a:t>A subset of these materials will be used for outreach activities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Project Proposal Summary Cont.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260" name="Google Shape;260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Design, create and test at least 10 labs/</a:t>
            </a:r>
            <a:r>
              <a:rPr lang="en"/>
              <a:t>activities</a:t>
            </a:r>
            <a:r>
              <a:rPr lang="en"/>
              <a:t> based around the i281e processor </a:t>
            </a:r>
            <a:r>
              <a:rPr lang="en"/>
              <a:t>completable</a:t>
            </a:r>
            <a:r>
              <a:rPr lang="en"/>
              <a:t> within a lab period (about 2 hours)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 be incorporated into a new class </a:t>
            </a:r>
            <a:r>
              <a:rPr lang="en" u="sng"/>
              <a:t>tentatively</a:t>
            </a:r>
            <a:r>
              <a:rPr lang="en"/>
              <a:t> </a:t>
            </a:r>
            <a:r>
              <a:rPr lang="en"/>
              <a:t>referred</a:t>
            </a:r>
            <a:r>
              <a:rPr lang="en"/>
              <a:t> to as:</a:t>
            </a:r>
            <a:endParaRPr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CprE 3710x : Microprocessors and Digital Circuits</a:t>
            </a:r>
            <a:endParaRPr sz="1800"/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61" name="Google Shape;26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7461" y="3030075"/>
            <a:ext cx="3649076" cy="182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1"/>
          <p:cNvSpPr txBox="1"/>
          <p:nvPr>
            <p:ph type="title"/>
          </p:nvPr>
        </p:nvSpPr>
        <p:spPr>
          <a:xfrm>
            <a:off x="336675" y="218235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44"/>
              <a:t>Deliverables</a:t>
            </a:r>
            <a:endParaRPr sz="3155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428725" y="350625"/>
            <a:ext cx="83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Team Composition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574025" y="980200"/>
            <a:ext cx="3697800" cy="38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Ethan Uhrich</a:t>
            </a:r>
            <a:endParaRPr sz="1600"/>
          </a:p>
          <a:p>
            <a:pPr indent="-322580" lvl="1" marL="914400" rtl="0" algn="l">
              <a:spcBef>
                <a:spcPts val="0"/>
              </a:spcBef>
              <a:spcAft>
                <a:spcPts val="0"/>
              </a:spcAft>
              <a:buSzPct val="114285"/>
              <a:buChar char="○"/>
            </a:pPr>
            <a:r>
              <a:rPr lang="en"/>
              <a:t>Team Lead 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Treasurer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Computer Engineer</a:t>
            </a:r>
            <a:endParaRPr/>
          </a:p>
          <a:p>
            <a:pPr indent="-322580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Ariana Dirksen</a:t>
            </a:r>
            <a:endParaRPr sz="1600"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Editor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Note Taker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Computer Engineer</a:t>
            </a:r>
            <a:endParaRPr/>
          </a:p>
          <a:p>
            <a:pPr indent="-322580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Tessa Morgan</a:t>
            </a:r>
            <a:endParaRPr sz="1600"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Webmaster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Graphic Designer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Computer Engineer</a:t>
            </a:r>
            <a:endParaRPr/>
          </a:p>
          <a:p>
            <a:pPr indent="-322580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Gigi Harrabi</a:t>
            </a:r>
            <a:endParaRPr sz="1600"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Client Interaction Lead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Outreach Coordinator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Computer Engineer</a:t>
            </a:r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4175" y="267713"/>
            <a:ext cx="2215491" cy="2230871"/>
          </a:xfrm>
          <a:prstGeom prst="rect">
            <a:avLst/>
          </a:prstGeom>
          <a:noFill/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 b="0" l="0" r="5383" t="7398"/>
          <a:stretch/>
        </p:blipFill>
        <p:spPr>
          <a:xfrm>
            <a:off x="3894187" y="2709783"/>
            <a:ext cx="2215477" cy="2166017"/>
          </a:xfrm>
          <a:prstGeom prst="rect">
            <a:avLst/>
          </a:prstGeom>
          <a:noFill/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" name="Google Shape;70;p14" title="ariana_8.jpg"/>
          <p:cNvPicPr preferRelativeResize="0"/>
          <p:nvPr/>
        </p:nvPicPr>
        <p:blipFill rotWithShape="1">
          <a:blip r:embed="rId5">
            <a:alphaModFix/>
          </a:blip>
          <a:srcRect b="0" l="2281" r="2271" t="0"/>
          <a:stretch/>
        </p:blipFill>
        <p:spPr>
          <a:xfrm>
            <a:off x="6454983" y="267700"/>
            <a:ext cx="2128066" cy="2230884"/>
          </a:xfrm>
          <a:prstGeom prst="rect">
            <a:avLst/>
          </a:prstGeom>
          <a:noFill/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4979" y="2709777"/>
            <a:ext cx="2128069" cy="2142844"/>
          </a:xfrm>
          <a:prstGeom prst="rect">
            <a:avLst/>
          </a:prstGeom>
          <a:noFill/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2"/>
          <p:cNvSpPr txBox="1"/>
          <p:nvPr>
            <p:ph type="title"/>
          </p:nvPr>
        </p:nvSpPr>
        <p:spPr>
          <a:xfrm>
            <a:off x="389100" y="350625"/>
            <a:ext cx="83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Deliverables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72" name="Google Shape;272;p32"/>
          <p:cNvSpPr txBox="1"/>
          <p:nvPr>
            <p:ph idx="1" type="body"/>
          </p:nvPr>
        </p:nvSpPr>
        <p:spPr>
          <a:xfrm>
            <a:off x="428725" y="1152475"/>
            <a:ext cx="4143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Lab Instruction Manual</a:t>
            </a:r>
            <a:endParaRPr sz="1400"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Background Information &amp; Images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Step-by-Step Activity Instructions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Testing Guides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Lab Report</a:t>
            </a:r>
            <a:endParaRPr sz="1400"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Pre-Lab Activities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Lab Questions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 sz="1400"/>
              <a:t>Grading Rubric &amp; Answer Key</a:t>
            </a:r>
            <a:endParaRPr sz="1400"/>
          </a:p>
        </p:txBody>
      </p:sp>
      <p:sp>
        <p:nvSpPr>
          <p:cNvPr id="273" name="Google Shape;273;p32"/>
          <p:cNvSpPr txBox="1"/>
          <p:nvPr>
            <p:ph idx="1" type="body"/>
          </p:nvPr>
        </p:nvSpPr>
        <p:spPr>
          <a:xfrm>
            <a:off x="4572025" y="1152475"/>
            <a:ext cx="4143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43 Minutes of Instruction Videos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150+ Pages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450+ MB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 sz="1400"/>
              <a:t>650 Hours</a:t>
            </a:r>
            <a:endParaRPr sz="1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088" y="251637"/>
            <a:ext cx="7653824" cy="464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4" title="Lab3PDF_ForPres-1.png"/>
          <p:cNvPicPr preferRelativeResize="0"/>
          <p:nvPr/>
        </p:nvPicPr>
        <p:blipFill rotWithShape="1">
          <a:blip r:embed="rId3">
            <a:alphaModFix/>
          </a:blip>
          <a:srcRect b="4165" l="0" r="0" t="296"/>
          <a:stretch/>
        </p:blipFill>
        <p:spPr>
          <a:xfrm>
            <a:off x="503925" y="189000"/>
            <a:ext cx="3795500" cy="469109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4" name="Google Shape;284;p34" title="Lab3PDF_ForPres-2.png"/>
          <p:cNvPicPr preferRelativeResize="0"/>
          <p:nvPr/>
        </p:nvPicPr>
        <p:blipFill rotWithShape="1">
          <a:blip r:embed="rId4">
            <a:alphaModFix/>
          </a:blip>
          <a:srcRect b="1950" l="0" r="0" t="1950"/>
          <a:stretch/>
        </p:blipFill>
        <p:spPr>
          <a:xfrm>
            <a:off x="4738250" y="189000"/>
            <a:ext cx="3773298" cy="469109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5" title="Lab3_ForPres-1.png"/>
          <p:cNvPicPr preferRelativeResize="0"/>
          <p:nvPr/>
        </p:nvPicPr>
        <p:blipFill rotWithShape="1">
          <a:blip r:embed="rId3">
            <a:alphaModFix/>
          </a:blip>
          <a:srcRect b="2235" l="0" r="0" t="2235"/>
          <a:stretch/>
        </p:blipFill>
        <p:spPr>
          <a:xfrm>
            <a:off x="503925" y="189000"/>
            <a:ext cx="3795500" cy="469109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0" name="Google Shape;290;p35" title="Lab3_ForPres-2.png"/>
          <p:cNvPicPr preferRelativeResize="0"/>
          <p:nvPr/>
        </p:nvPicPr>
        <p:blipFill rotWithShape="1">
          <a:blip r:embed="rId4">
            <a:alphaModFix/>
          </a:blip>
          <a:srcRect b="1950" l="0" r="0" t="1950"/>
          <a:stretch/>
        </p:blipFill>
        <p:spPr>
          <a:xfrm>
            <a:off x="4738250" y="189000"/>
            <a:ext cx="3773298" cy="469109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6" title="Lab3_ForPres-3.png"/>
          <p:cNvPicPr preferRelativeResize="0"/>
          <p:nvPr/>
        </p:nvPicPr>
        <p:blipFill rotWithShape="1">
          <a:blip r:embed="rId3">
            <a:alphaModFix/>
          </a:blip>
          <a:srcRect b="2235" l="0" r="0" t="2235"/>
          <a:stretch/>
        </p:blipFill>
        <p:spPr>
          <a:xfrm>
            <a:off x="503925" y="189000"/>
            <a:ext cx="3795500" cy="469109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6" name="Google Shape;296;p36" title="Lab3_ForPres-4.png"/>
          <p:cNvPicPr preferRelativeResize="0"/>
          <p:nvPr/>
        </p:nvPicPr>
        <p:blipFill rotWithShape="1">
          <a:blip r:embed="rId4">
            <a:alphaModFix/>
          </a:blip>
          <a:srcRect b="1950" l="0" r="0" t="1950"/>
          <a:stretch/>
        </p:blipFill>
        <p:spPr>
          <a:xfrm>
            <a:off x="4738250" y="189000"/>
            <a:ext cx="3773298" cy="469109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7" title="Lab3_ForPres-5.png"/>
          <p:cNvPicPr preferRelativeResize="0"/>
          <p:nvPr/>
        </p:nvPicPr>
        <p:blipFill rotWithShape="1">
          <a:blip r:embed="rId3">
            <a:alphaModFix/>
          </a:blip>
          <a:srcRect b="2235" l="0" r="0" t="2235"/>
          <a:stretch/>
        </p:blipFill>
        <p:spPr>
          <a:xfrm>
            <a:off x="503925" y="189000"/>
            <a:ext cx="3795500" cy="469109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2" name="Google Shape;302;p37" title="Lab3_ForPres-6.png"/>
          <p:cNvPicPr preferRelativeResize="0"/>
          <p:nvPr/>
        </p:nvPicPr>
        <p:blipFill rotWithShape="1">
          <a:blip r:embed="rId4">
            <a:alphaModFix/>
          </a:blip>
          <a:srcRect b="1950" l="0" r="0" t="1950"/>
          <a:stretch/>
        </p:blipFill>
        <p:spPr>
          <a:xfrm>
            <a:off x="4738250" y="189000"/>
            <a:ext cx="3773298" cy="469109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8" title="Lab3_ForPres-7.png"/>
          <p:cNvPicPr preferRelativeResize="0"/>
          <p:nvPr/>
        </p:nvPicPr>
        <p:blipFill rotWithShape="1">
          <a:blip r:embed="rId3">
            <a:alphaModFix/>
          </a:blip>
          <a:srcRect b="2235" l="0" r="0" t="2235"/>
          <a:stretch/>
        </p:blipFill>
        <p:spPr>
          <a:xfrm>
            <a:off x="503925" y="189000"/>
            <a:ext cx="3795500" cy="469109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8" name="Google Shape;308;p38" title="Lab3_ForPres-8.png"/>
          <p:cNvPicPr preferRelativeResize="0"/>
          <p:nvPr/>
        </p:nvPicPr>
        <p:blipFill rotWithShape="1">
          <a:blip r:embed="rId4">
            <a:alphaModFix/>
          </a:blip>
          <a:srcRect b="1950" l="0" r="0" t="1950"/>
          <a:stretch/>
        </p:blipFill>
        <p:spPr>
          <a:xfrm>
            <a:off x="4738250" y="189000"/>
            <a:ext cx="3773298" cy="469109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9"/>
          <p:cNvSpPr txBox="1"/>
          <p:nvPr>
            <p:ph type="title"/>
          </p:nvPr>
        </p:nvSpPr>
        <p:spPr>
          <a:xfrm>
            <a:off x="336675" y="218235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44"/>
              <a:t>Considerations</a:t>
            </a:r>
            <a:endParaRPr sz="3155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0"/>
          <p:cNvSpPr txBox="1"/>
          <p:nvPr>
            <p:ph type="title"/>
          </p:nvPr>
        </p:nvSpPr>
        <p:spPr>
          <a:xfrm>
            <a:off x="454800" y="353100"/>
            <a:ext cx="32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User Considerations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9" name="Google Shape;319;p40"/>
          <p:cNvSpPr txBox="1"/>
          <p:nvPr>
            <p:ph idx="1" type="body"/>
          </p:nvPr>
        </p:nvSpPr>
        <p:spPr>
          <a:xfrm>
            <a:off x="1291775" y="1034400"/>
            <a:ext cx="3434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Oswald"/>
                <a:ea typeface="Oswald"/>
                <a:cs typeface="Oswald"/>
                <a:sym typeface="Oswald"/>
              </a:rPr>
              <a:t>Primary</a:t>
            </a:r>
            <a:endParaRPr sz="2100">
              <a:latin typeface="Oswald"/>
              <a:ea typeface="Oswald"/>
              <a:cs typeface="Oswald"/>
              <a:sym typeface="Oswald"/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Prof. Stoytchev (Client)</a:t>
            </a:r>
            <a:endParaRPr sz="16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Curriculum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Past i281 CPU Work</a:t>
            </a:r>
            <a:endParaRPr sz="13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Undergraduate Students</a:t>
            </a:r>
            <a:endParaRPr sz="16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Previous knowledge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Time constraints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Lab room constraints</a:t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320" name="Google Shape;320;p40"/>
          <p:cNvSpPr txBox="1"/>
          <p:nvPr>
            <p:ph idx="1" type="body"/>
          </p:nvPr>
        </p:nvSpPr>
        <p:spPr>
          <a:xfrm>
            <a:off x="4666400" y="1034400"/>
            <a:ext cx="4106400" cy="3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Oswald"/>
                <a:ea typeface="Oswald"/>
                <a:cs typeface="Oswald"/>
                <a:sym typeface="Oswald"/>
              </a:rPr>
              <a:t>Secondary</a:t>
            </a:r>
            <a:endParaRPr sz="2100">
              <a:latin typeface="Oswald"/>
              <a:ea typeface="Oswald"/>
              <a:cs typeface="Oswald"/>
              <a:sym typeface="Oswald"/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Teaching Assistants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Outreach Coordinators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Middle and </a:t>
            </a:r>
            <a:r>
              <a:rPr lang="en" sz="1600"/>
              <a:t>High School</a:t>
            </a:r>
            <a:r>
              <a:rPr lang="en" sz="1600"/>
              <a:t> students</a:t>
            </a:r>
            <a:endParaRPr sz="1600"/>
          </a:p>
        </p:txBody>
      </p:sp>
      <p:pic>
        <p:nvPicPr>
          <p:cNvPr id="321" name="Google Shape;321;p40"/>
          <p:cNvPicPr preferRelativeResize="0"/>
          <p:nvPr/>
        </p:nvPicPr>
        <p:blipFill rotWithShape="1">
          <a:blip r:embed="rId3">
            <a:alphaModFix/>
          </a:blip>
          <a:srcRect b="6226" l="0" r="0" t="0"/>
          <a:stretch/>
        </p:blipFill>
        <p:spPr>
          <a:xfrm>
            <a:off x="213300" y="3110926"/>
            <a:ext cx="1597800" cy="180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0"/>
          <p:cNvPicPr preferRelativeResize="0"/>
          <p:nvPr/>
        </p:nvPicPr>
        <p:blipFill rotWithShape="1">
          <a:blip r:embed="rId4">
            <a:alphaModFix/>
          </a:blip>
          <a:srcRect b="0" l="0" r="15454" t="0"/>
          <a:stretch/>
        </p:blipFill>
        <p:spPr>
          <a:xfrm>
            <a:off x="5781850" y="2804725"/>
            <a:ext cx="3169974" cy="210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1"/>
          <p:cNvSpPr txBox="1"/>
          <p:nvPr>
            <p:ph type="title"/>
          </p:nvPr>
        </p:nvSpPr>
        <p:spPr>
          <a:xfrm>
            <a:off x="454925" y="445025"/>
            <a:ext cx="837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Hardware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28" name="Google Shape;328;p41"/>
          <p:cNvSpPr txBox="1"/>
          <p:nvPr>
            <p:ph idx="1" type="body"/>
          </p:nvPr>
        </p:nvSpPr>
        <p:spPr>
          <a:xfrm>
            <a:off x="652275" y="1115275"/>
            <a:ext cx="3808800" cy="35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9"/>
              <a:t>Chips:</a:t>
            </a:r>
            <a:endParaRPr sz="1459"/>
          </a:p>
          <a:p>
            <a:pPr indent="-3079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50"/>
              <a:buChar char="●"/>
            </a:pPr>
            <a:r>
              <a:rPr lang="en" sz="1250"/>
              <a:t>Need to be available with plenty of stock for the labs</a:t>
            </a:r>
            <a:endParaRPr sz="1250"/>
          </a:p>
          <a:p>
            <a:pPr indent="-3079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50"/>
              <a:buChar char="●"/>
            </a:pPr>
            <a:r>
              <a:rPr lang="en" sz="1250"/>
              <a:t>Some chips used in i281e processor no longer in production (EEPROM)</a:t>
            </a:r>
            <a:endParaRPr sz="1250"/>
          </a:p>
          <a:p>
            <a:pPr indent="-3079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50"/>
              <a:buChar char="●"/>
            </a:pPr>
            <a:r>
              <a:rPr lang="en" sz="1250"/>
              <a:t>Need to find replacements that are pin compatible to processor</a:t>
            </a:r>
            <a:endParaRPr sz="1250"/>
          </a:p>
          <a:p>
            <a:pPr indent="-3079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50"/>
              <a:buChar char="●"/>
            </a:pPr>
            <a:r>
              <a:rPr lang="en" sz="1250"/>
              <a:t>Shipments to US are paused in China so </a:t>
            </a:r>
            <a:r>
              <a:rPr lang="en" sz="1250"/>
              <a:t>it's</a:t>
            </a:r>
            <a:r>
              <a:rPr lang="en" sz="1250"/>
              <a:t> hard to get necessary parts.</a:t>
            </a:r>
            <a:endParaRPr sz="1250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66"/>
              <a:t>Wiring:</a:t>
            </a:r>
            <a:endParaRPr sz="1466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The lab room for the class might not allow for cutting wires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Wire kits have limited lengths and colors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Some hardware, like the power supply may short, causing delays in testing</a:t>
            </a:r>
            <a:endParaRPr sz="1200"/>
          </a:p>
        </p:txBody>
      </p:sp>
      <p:pic>
        <p:nvPicPr>
          <p:cNvPr id="329" name="Google Shape;32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699875"/>
            <a:ext cx="4378126" cy="199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6100" y="2872561"/>
            <a:ext cx="2523789" cy="2021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336675" y="218235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44"/>
              <a:t>Background</a:t>
            </a:r>
            <a:endParaRPr sz="3155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2"/>
          <p:cNvSpPr txBox="1"/>
          <p:nvPr>
            <p:ph type="title"/>
          </p:nvPr>
        </p:nvSpPr>
        <p:spPr>
          <a:xfrm>
            <a:off x="474325" y="352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Software</a:t>
            </a:r>
            <a:endParaRPr/>
          </a:p>
        </p:txBody>
      </p:sp>
      <p:pic>
        <p:nvPicPr>
          <p:cNvPr id="336" name="Google Shape;33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1000" y="837563"/>
            <a:ext cx="3622025" cy="11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1877" y="2232324"/>
            <a:ext cx="2700250" cy="11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2"/>
          <p:cNvPicPr preferRelativeResize="0"/>
          <p:nvPr/>
        </p:nvPicPr>
        <p:blipFill rotWithShape="1">
          <a:blip r:embed="rId5">
            <a:alphaModFix/>
          </a:blip>
          <a:srcRect b="35194" l="0" r="0" t="35574"/>
          <a:stretch/>
        </p:blipFill>
        <p:spPr>
          <a:xfrm>
            <a:off x="2716741" y="3669950"/>
            <a:ext cx="4035773" cy="117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3"/>
          <p:cNvSpPr txBox="1"/>
          <p:nvPr>
            <p:ph type="title"/>
          </p:nvPr>
        </p:nvSpPr>
        <p:spPr>
          <a:xfrm>
            <a:off x="336675" y="218235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44"/>
              <a:t>Design Process</a:t>
            </a:r>
            <a:endParaRPr sz="3155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4"/>
          <p:cNvSpPr txBox="1"/>
          <p:nvPr>
            <p:ph type="title"/>
          </p:nvPr>
        </p:nvSpPr>
        <p:spPr>
          <a:xfrm>
            <a:off x="389100" y="350625"/>
            <a:ext cx="83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Design Iterations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49" name="Google Shape;349;p44"/>
          <p:cNvSpPr/>
          <p:nvPr/>
        </p:nvSpPr>
        <p:spPr>
          <a:xfrm rot="10800000">
            <a:off x="6755075" y="3261100"/>
            <a:ext cx="1743900" cy="5064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A4C2F4"/>
          </a:solidFill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0" name="Google Shape;350;p44"/>
          <p:cNvSpPr/>
          <p:nvPr/>
        </p:nvSpPr>
        <p:spPr>
          <a:xfrm rot="10800000">
            <a:off x="3796675" y="3261100"/>
            <a:ext cx="1720200" cy="5064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6D9EEB"/>
          </a:solidFill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1" name="Google Shape;351;p44"/>
          <p:cNvSpPr txBox="1"/>
          <p:nvPr/>
        </p:nvSpPr>
        <p:spPr>
          <a:xfrm>
            <a:off x="518100" y="2481250"/>
            <a:ext cx="791400" cy="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2" name="Google Shape;352;p44"/>
          <p:cNvSpPr/>
          <p:nvPr/>
        </p:nvSpPr>
        <p:spPr>
          <a:xfrm>
            <a:off x="334900" y="178960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Flesh out lab requirements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3" name="Google Shape;353;p44"/>
          <p:cNvSpPr/>
          <p:nvPr/>
        </p:nvSpPr>
        <p:spPr>
          <a:xfrm>
            <a:off x="1819800" y="178960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Build or program first iteration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4" name="Google Shape;354;p44"/>
          <p:cNvSpPr/>
          <p:nvPr/>
        </p:nvSpPr>
        <p:spPr>
          <a:xfrm>
            <a:off x="3304675" y="178960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Test and debug iteration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5" name="Google Shape;355;p44"/>
          <p:cNvSpPr/>
          <p:nvPr/>
        </p:nvSpPr>
        <p:spPr>
          <a:xfrm>
            <a:off x="4789576" y="178910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Get feedback from team and client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6" name="Google Shape;356;p44"/>
          <p:cNvSpPr/>
          <p:nvPr/>
        </p:nvSpPr>
        <p:spPr>
          <a:xfrm>
            <a:off x="6274550" y="178910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Document and draft the lab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7" name="Google Shape;357;p44"/>
          <p:cNvSpPr/>
          <p:nvPr/>
        </p:nvSpPr>
        <p:spPr>
          <a:xfrm>
            <a:off x="7759501" y="1789099"/>
            <a:ext cx="1147800" cy="1471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Test the Lab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8" name="Google Shape;358;p44"/>
          <p:cNvSpPr/>
          <p:nvPr/>
        </p:nvSpPr>
        <p:spPr>
          <a:xfrm>
            <a:off x="3031273" y="2403700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9" name="Google Shape;359;p44"/>
          <p:cNvSpPr/>
          <p:nvPr/>
        </p:nvSpPr>
        <p:spPr>
          <a:xfrm>
            <a:off x="4516173" y="2403700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0" name="Google Shape;360;p44"/>
          <p:cNvSpPr/>
          <p:nvPr/>
        </p:nvSpPr>
        <p:spPr>
          <a:xfrm>
            <a:off x="6001073" y="2403075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1" name="Google Shape;361;p44"/>
          <p:cNvSpPr/>
          <p:nvPr/>
        </p:nvSpPr>
        <p:spPr>
          <a:xfrm>
            <a:off x="7485973" y="2403075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2" name="Google Shape;362;p44"/>
          <p:cNvSpPr/>
          <p:nvPr/>
        </p:nvSpPr>
        <p:spPr>
          <a:xfrm>
            <a:off x="1546373" y="2403700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3" name="Google Shape;363;p44"/>
          <p:cNvSpPr txBox="1"/>
          <p:nvPr/>
        </p:nvSpPr>
        <p:spPr>
          <a:xfrm>
            <a:off x="4039938" y="3260600"/>
            <a:ext cx="13689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Make Changes to iteration</a:t>
            </a:r>
            <a:endParaRPr b="1"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4" name="Google Shape;364;p44"/>
          <p:cNvSpPr txBox="1"/>
          <p:nvPr/>
        </p:nvSpPr>
        <p:spPr>
          <a:xfrm>
            <a:off x="7083825" y="3316450"/>
            <a:ext cx="12114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Revise the Draft</a:t>
            </a:r>
            <a:endParaRPr b="1"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5"/>
          <p:cNvSpPr txBox="1"/>
          <p:nvPr>
            <p:ph type="title"/>
          </p:nvPr>
        </p:nvSpPr>
        <p:spPr>
          <a:xfrm>
            <a:off x="389100" y="350625"/>
            <a:ext cx="83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Flesh Out Lab Requirements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70" name="Google Shape;370;p45"/>
          <p:cNvSpPr txBox="1"/>
          <p:nvPr>
            <p:ph idx="1" type="body"/>
          </p:nvPr>
        </p:nvSpPr>
        <p:spPr>
          <a:xfrm>
            <a:off x="428725" y="1152475"/>
            <a:ext cx="3707700" cy="355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What do we want to accomplish with this lab?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What do the students need to learn?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How can we accomplish this?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What activities would help the students learn?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What clarifications need to be made?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Examples are from Lab 3.</a:t>
            </a:r>
            <a:endParaRPr sz="1400"/>
          </a:p>
        </p:txBody>
      </p:sp>
      <p:pic>
        <p:nvPicPr>
          <p:cNvPr id="371" name="Google Shape;37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8525" y="821200"/>
            <a:ext cx="4523250" cy="397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6"/>
          <p:cNvSpPr txBox="1"/>
          <p:nvPr>
            <p:ph type="title"/>
          </p:nvPr>
        </p:nvSpPr>
        <p:spPr>
          <a:xfrm>
            <a:off x="389100" y="350625"/>
            <a:ext cx="83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Build or Code Our First Iteration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77" name="Google Shape;377;p46"/>
          <p:cNvSpPr txBox="1"/>
          <p:nvPr>
            <p:ph idx="1" type="body"/>
          </p:nvPr>
        </p:nvSpPr>
        <p:spPr>
          <a:xfrm>
            <a:off x="428725" y="1152475"/>
            <a:ext cx="340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 Hardware Labs</a:t>
            </a:r>
            <a:endParaRPr sz="1400"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 pre-cut wires to build.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Verify that the parts on hand are correct.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 Software Labs</a:t>
            </a:r>
            <a:endParaRPr sz="1400"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Attempt the activity and note what steps or considerations are made.</a:t>
            </a:r>
            <a:endParaRPr sz="1400"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378" name="Google Shape;378;p46" title="MUX_Breadboard_2.HEIC"/>
          <p:cNvPicPr preferRelativeResize="0"/>
          <p:nvPr/>
        </p:nvPicPr>
        <p:blipFill rotWithShape="1">
          <a:blip r:embed="rId3">
            <a:alphaModFix/>
          </a:blip>
          <a:srcRect b="28829" l="31613" r="26465" t="22984"/>
          <a:stretch/>
        </p:blipFill>
        <p:spPr>
          <a:xfrm rot="-5400000">
            <a:off x="4895300" y="336726"/>
            <a:ext cx="3114399" cy="504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7"/>
          <p:cNvSpPr txBox="1"/>
          <p:nvPr>
            <p:ph type="title"/>
          </p:nvPr>
        </p:nvSpPr>
        <p:spPr>
          <a:xfrm>
            <a:off x="389100" y="350625"/>
            <a:ext cx="83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Test and Debug Circuit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84" name="Google Shape;384;p47"/>
          <p:cNvSpPr txBox="1"/>
          <p:nvPr>
            <p:ph idx="1" type="body"/>
          </p:nvPr>
        </p:nvSpPr>
        <p:spPr>
          <a:xfrm>
            <a:off x="428725" y="1152475"/>
            <a:ext cx="3613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How can the students verify that their implementation is correct?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 Hardware Labs</a:t>
            </a:r>
            <a:endParaRPr sz="1400"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Created a tester circuit.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 Software Labs</a:t>
            </a:r>
            <a:endParaRPr sz="1400"/>
          </a:p>
          <a:p>
            <a:pPr indent="-317500" lvl="1" marL="914400" rtl="0" algn="l">
              <a:spcBef>
                <a:spcPts val="1000"/>
              </a:spcBef>
              <a:spcAft>
                <a:spcPts val="1000"/>
              </a:spcAft>
              <a:buSzPts val="1400"/>
              <a:buChar char="○"/>
            </a:pPr>
            <a:r>
              <a:rPr lang="en"/>
              <a:t>Created test cases for each activity.</a:t>
            </a:r>
            <a:endParaRPr sz="1400"/>
          </a:p>
        </p:txBody>
      </p:sp>
      <p:pic>
        <p:nvPicPr>
          <p:cNvPr id="385" name="Google Shape;385;p47"/>
          <p:cNvPicPr preferRelativeResize="0"/>
          <p:nvPr/>
        </p:nvPicPr>
        <p:blipFill rotWithShape="1">
          <a:blip r:embed="rId3">
            <a:alphaModFix/>
          </a:blip>
          <a:srcRect b="10182" l="15296" r="14310" t="4819"/>
          <a:stretch/>
        </p:blipFill>
        <p:spPr>
          <a:xfrm>
            <a:off x="4165525" y="409163"/>
            <a:ext cx="4589373" cy="432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8"/>
          <p:cNvSpPr txBox="1"/>
          <p:nvPr>
            <p:ph type="title"/>
          </p:nvPr>
        </p:nvSpPr>
        <p:spPr>
          <a:xfrm>
            <a:off x="389100" y="350625"/>
            <a:ext cx="83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Test and Debug Circuit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1" name="Google Shape;391;p48"/>
          <p:cNvSpPr txBox="1"/>
          <p:nvPr>
            <p:ph idx="1" type="body"/>
          </p:nvPr>
        </p:nvSpPr>
        <p:spPr>
          <a:xfrm>
            <a:off x="428725" y="1152475"/>
            <a:ext cx="3329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Through testing and development of more labs we refined the design of our tester circuit to adjust for changing needs.</a:t>
            </a:r>
            <a:endParaRPr sz="14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392" name="Google Shape;392;p48"/>
          <p:cNvPicPr preferRelativeResize="0"/>
          <p:nvPr/>
        </p:nvPicPr>
        <p:blipFill rotWithShape="1">
          <a:blip r:embed="rId3">
            <a:alphaModFix/>
          </a:blip>
          <a:srcRect b="-29813" l="18157" r="18731" t="-29956"/>
          <a:stretch/>
        </p:blipFill>
        <p:spPr>
          <a:xfrm rot="-5400000">
            <a:off x="4836951" y="211862"/>
            <a:ext cx="3230625" cy="5111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9"/>
          <p:cNvSpPr txBox="1"/>
          <p:nvPr>
            <p:ph type="title"/>
          </p:nvPr>
        </p:nvSpPr>
        <p:spPr>
          <a:xfrm>
            <a:off x="389100" y="350625"/>
            <a:ext cx="83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Get Feedback from Team and Client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2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8" name="Google Shape;398;p49"/>
          <p:cNvSpPr txBox="1"/>
          <p:nvPr>
            <p:ph idx="1" type="body"/>
          </p:nvPr>
        </p:nvSpPr>
        <p:spPr>
          <a:xfrm>
            <a:off x="428725" y="1152475"/>
            <a:ext cx="3219900" cy="29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What improvements can be made to the implementation?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Does the implementation need any changes?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Are there any logic errors or flaws in the implementation that need to be addressed?</a:t>
            </a:r>
            <a:endParaRPr sz="1400"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399" name="Google Shape;399;p49"/>
          <p:cNvPicPr preferRelativeResize="0"/>
          <p:nvPr/>
        </p:nvPicPr>
        <p:blipFill rotWithShape="1">
          <a:blip r:embed="rId3">
            <a:alphaModFix/>
          </a:blip>
          <a:srcRect b="7783" l="16443" r="37274" t="7427"/>
          <a:stretch/>
        </p:blipFill>
        <p:spPr>
          <a:xfrm rot="-5400000">
            <a:off x="5236475" y="144025"/>
            <a:ext cx="2047550" cy="498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0"/>
          <p:cNvSpPr txBox="1"/>
          <p:nvPr>
            <p:ph type="title"/>
          </p:nvPr>
        </p:nvSpPr>
        <p:spPr>
          <a:xfrm>
            <a:off x="389100" y="350625"/>
            <a:ext cx="83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Document and Draft the Lab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05" name="Google Shape;405;p50"/>
          <p:cNvSpPr txBox="1"/>
          <p:nvPr>
            <p:ph idx="1" type="body"/>
          </p:nvPr>
        </p:nvSpPr>
        <p:spPr>
          <a:xfrm>
            <a:off x="428725" y="1152475"/>
            <a:ext cx="4143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Document circuit designs or program requirements and create instructions.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Add relevant background information and begin the pre-lab for the report.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Finalize testing procedure for the lab.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Get feedback from client on the draft.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Begin revisions on the draft until it is satisfactory.</a:t>
            </a:r>
            <a:endParaRPr sz="1400"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406" name="Google Shape;40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950" y="90250"/>
            <a:ext cx="3742399" cy="4872499"/>
          </a:xfrm>
          <a:prstGeom prst="rect">
            <a:avLst/>
          </a:prstGeom>
          <a:noFill/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1"/>
          <p:cNvSpPr txBox="1"/>
          <p:nvPr>
            <p:ph type="title"/>
          </p:nvPr>
        </p:nvSpPr>
        <p:spPr>
          <a:xfrm>
            <a:off x="389100" y="350625"/>
            <a:ext cx="83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Test the Lab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12" name="Google Shape;412;p51"/>
          <p:cNvSpPr txBox="1"/>
          <p:nvPr>
            <p:ph idx="1" type="body"/>
          </p:nvPr>
        </p:nvSpPr>
        <p:spPr>
          <a:xfrm>
            <a:off x="389100" y="923325"/>
            <a:ext cx="4143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Have some </a:t>
            </a:r>
            <a:r>
              <a:rPr lang="en" sz="1400"/>
              <a:t>volunteers</a:t>
            </a:r>
            <a:r>
              <a:rPr lang="en" sz="1400"/>
              <a:t> follow along the lab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See how long it takes them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Get feedback</a:t>
            </a:r>
            <a:endParaRPr sz="14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413" name="Google Shape;413;p51"/>
          <p:cNvPicPr preferRelativeResize="0"/>
          <p:nvPr/>
        </p:nvPicPr>
        <p:blipFill rotWithShape="1">
          <a:blip r:embed="rId3">
            <a:alphaModFix/>
          </a:blip>
          <a:srcRect b="377" l="0" r="0" t="377"/>
          <a:stretch/>
        </p:blipFill>
        <p:spPr>
          <a:xfrm>
            <a:off x="439300" y="1926350"/>
            <a:ext cx="8265401" cy="304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448150" y="355875"/>
            <a:ext cx="262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33">
                <a:latin typeface="Oswald"/>
                <a:ea typeface="Oswald"/>
                <a:cs typeface="Oswald"/>
                <a:sym typeface="Oswald"/>
              </a:rPr>
              <a:t>Historic</a:t>
            </a:r>
            <a:r>
              <a:rPr lang="en" sz="3133">
                <a:latin typeface="Oswald"/>
                <a:ea typeface="Oswald"/>
                <a:cs typeface="Oswald"/>
                <a:sym typeface="Oswald"/>
              </a:rPr>
              <a:t> Timeline</a:t>
            </a:r>
            <a:r>
              <a:rPr lang="en">
                <a:latin typeface="Oswald"/>
                <a:ea typeface="Oswald"/>
                <a:cs typeface="Oswald"/>
                <a:sym typeface="Oswald"/>
              </a:rPr>
              <a:t> 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285800" y="18362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C27BA0"/>
          </a:solidFill>
          <a:ln cap="flat" cmpd="sng" w="19050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FPGA Implementation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(Summer 2019)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3" name="Google Shape;83;p16"/>
          <p:cNvSpPr/>
          <p:nvPr/>
        </p:nvSpPr>
        <p:spPr>
          <a:xfrm>
            <a:off x="1770700" y="18362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i281 Simulator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(May 2021)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4" name="Google Shape;84;p16"/>
          <p:cNvSpPr/>
          <p:nvPr/>
        </p:nvSpPr>
        <p:spPr>
          <a:xfrm>
            <a:off x="3255574" y="18362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First i281 Breadboard Implementation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 (Dec 2023)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5" name="Google Shape;85;p16"/>
          <p:cNvSpPr/>
          <p:nvPr/>
        </p:nvSpPr>
        <p:spPr>
          <a:xfrm>
            <a:off x="4740476" y="18357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First i281e PCB Implementation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 (May 2024)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6" name="Google Shape;86;p16"/>
          <p:cNvSpPr/>
          <p:nvPr/>
        </p:nvSpPr>
        <p:spPr>
          <a:xfrm>
            <a:off x="6225450" y="18357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Our Group -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Lab </a:t>
            </a: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Designs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 (May 2025)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7710400" y="18357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CPRE 3710x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(Spring 2026)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2982173" y="2450350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9" name="Google Shape;89;p16"/>
          <p:cNvSpPr/>
          <p:nvPr/>
        </p:nvSpPr>
        <p:spPr>
          <a:xfrm>
            <a:off x="4467073" y="2450350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0" name="Google Shape;90;p16"/>
          <p:cNvSpPr/>
          <p:nvPr/>
        </p:nvSpPr>
        <p:spPr>
          <a:xfrm>
            <a:off x="5951973" y="2449725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1" name="Google Shape;91;p16"/>
          <p:cNvSpPr/>
          <p:nvPr/>
        </p:nvSpPr>
        <p:spPr>
          <a:xfrm>
            <a:off x="7436873" y="2449725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1497273" y="2450350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52" title="20250412_111148.jpg"/>
          <p:cNvPicPr preferRelativeResize="0"/>
          <p:nvPr/>
        </p:nvPicPr>
        <p:blipFill rotWithShape="1">
          <a:blip r:embed="rId3">
            <a:alphaModFix/>
          </a:blip>
          <a:srcRect b="0" l="7187" r="2175" t="0"/>
          <a:stretch/>
        </p:blipFill>
        <p:spPr>
          <a:xfrm>
            <a:off x="389100" y="923325"/>
            <a:ext cx="4077174" cy="25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2" title="20250412_111157.jpg"/>
          <p:cNvPicPr preferRelativeResize="0"/>
          <p:nvPr/>
        </p:nvPicPr>
        <p:blipFill rotWithShape="1">
          <a:blip r:embed="rId4">
            <a:alphaModFix/>
          </a:blip>
          <a:srcRect b="0" l="5823" r="4313" t="0"/>
          <a:stretch/>
        </p:blipFill>
        <p:spPr>
          <a:xfrm>
            <a:off x="4675300" y="2255775"/>
            <a:ext cx="4280525" cy="2679224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52"/>
          <p:cNvSpPr txBox="1"/>
          <p:nvPr>
            <p:ph type="title"/>
          </p:nvPr>
        </p:nvSpPr>
        <p:spPr>
          <a:xfrm>
            <a:off x="0" y="35062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Outreach: BSA Electronic Merit Badge University, Iowa Space Grant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3"/>
          <p:cNvSpPr txBox="1"/>
          <p:nvPr>
            <p:ph type="title"/>
          </p:nvPr>
        </p:nvSpPr>
        <p:spPr>
          <a:xfrm>
            <a:off x="336675" y="218235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44"/>
              <a:t>Accomplishments</a:t>
            </a:r>
            <a:endParaRPr sz="3155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4"/>
          <p:cNvSpPr txBox="1"/>
          <p:nvPr>
            <p:ph type="title"/>
          </p:nvPr>
        </p:nvSpPr>
        <p:spPr>
          <a:xfrm>
            <a:off x="389100" y="350625"/>
            <a:ext cx="83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Gantt Chart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31" name="Google Shape;431;p54" title="Screenshot 2025-05-02 at 7.59.06 P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700" y="1187425"/>
            <a:ext cx="8964577" cy="27686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5"/>
          <p:cNvSpPr txBox="1"/>
          <p:nvPr>
            <p:ph type="title"/>
          </p:nvPr>
        </p:nvSpPr>
        <p:spPr>
          <a:xfrm>
            <a:off x="466575" y="350625"/>
            <a:ext cx="83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Lab 1: Bitwise 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Multiplexer 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37" name="Google Shape;437;p55"/>
          <p:cNvPicPr preferRelativeResize="0"/>
          <p:nvPr/>
        </p:nvPicPr>
        <p:blipFill rotWithShape="1">
          <a:blip r:embed="rId3">
            <a:alphaModFix/>
          </a:blip>
          <a:srcRect b="0" l="49" r="59" t="0"/>
          <a:stretch/>
        </p:blipFill>
        <p:spPr>
          <a:xfrm>
            <a:off x="2649975" y="350631"/>
            <a:ext cx="6334525" cy="209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5"/>
          <p:cNvPicPr preferRelativeResize="0"/>
          <p:nvPr/>
        </p:nvPicPr>
        <p:blipFill rotWithShape="1">
          <a:blip r:embed="rId4">
            <a:alphaModFix/>
          </a:blip>
          <a:srcRect b="8292" l="21499" r="40960" t="8283"/>
          <a:stretch/>
        </p:blipFill>
        <p:spPr>
          <a:xfrm rot="-5400000">
            <a:off x="4744400" y="493975"/>
            <a:ext cx="2145675" cy="632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6"/>
          <p:cNvSpPr txBox="1"/>
          <p:nvPr>
            <p:ph type="title"/>
          </p:nvPr>
        </p:nvSpPr>
        <p:spPr>
          <a:xfrm>
            <a:off x="456900" y="350625"/>
            <a:ext cx="83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Lab 2: 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Counting 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&amp; Debouncing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44" name="Google Shape;444;p56"/>
          <p:cNvPicPr preferRelativeResize="0"/>
          <p:nvPr/>
        </p:nvPicPr>
        <p:blipFill rotWithShape="1">
          <a:blip r:embed="rId3">
            <a:alphaModFix/>
          </a:blip>
          <a:srcRect b="0" l="179" r="179" t="0"/>
          <a:stretch/>
        </p:blipFill>
        <p:spPr>
          <a:xfrm>
            <a:off x="3317600" y="138856"/>
            <a:ext cx="4872400" cy="159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6"/>
          <p:cNvPicPr preferRelativeResize="0"/>
          <p:nvPr/>
        </p:nvPicPr>
        <p:blipFill rotWithShape="1">
          <a:blip r:embed="rId4">
            <a:alphaModFix/>
          </a:blip>
          <a:srcRect b="1941" l="0" r="0" t="2874"/>
          <a:stretch/>
        </p:blipFill>
        <p:spPr>
          <a:xfrm>
            <a:off x="3188913" y="1803875"/>
            <a:ext cx="5129775" cy="320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7"/>
          <p:cNvSpPr txBox="1"/>
          <p:nvPr>
            <p:ph type="title"/>
          </p:nvPr>
        </p:nvSpPr>
        <p:spPr>
          <a:xfrm>
            <a:off x="456900" y="350625"/>
            <a:ext cx="83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Lab 3: 8-Bit Bus 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Multiplexor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51" name="Google Shape;451;p57"/>
          <p:cNvPicPr preferRelativeResize="0"/>
          <p:nvPr/>
        </p:nvPicPr>
        <p:blipFill rotWithShape="1">
          <a:blip r:embed="rId3">
            <a:alphaModFix/>
          </a:blip>
          <a:srcRect b="5708" l="14759" r="40567" t="5504"/>
          <a:stretch/>
        </p:blipFill>
        <p:spPr>
          <a:xfrm rot="-5400000">
            <a:off x="4969475" y="739550"/>
            <a:ext cx="2226075" cy="589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7"/>
          <p:cNvPicPr preferRelativeResize="0"/>
          <p:nvPr/>
        </p:nvPicPr>
        <p:blipFill rotWithShape="1">
          <a:blip r:embed="rId4">
            <a:alphaModFix/>
          </a:blip>
          <a:srcRect b="377" l="0" r="0" t="387"/>
          <a:stretch/>
        </p:blipFill>
        <p:spPr>
          <a:xfrm>
            <a:off x="3137275" y="350634"/>
            <a:ext cx="5890475" cy="2159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58"/>
          <p:cNvPicPr preferRelativeResize="0"/>
          <p:nvPr/>
        </p:nvPicPr>
        <p:blipFill rotWithShape="1">
          <a:blip r:embed="rId3">
            <a:alphaModFix/>
          </a:blip>
          <a:srcRect b="-29813" l="18157" r="18731" t="-29956"/>
          <a:stretch/>
        </p:blipFill>
        <p:spPr>
          <a:xfrm rot="-5400000">
            <a:off x="3706975" y="-694050"/>
            <a:ext cx="4127900" cy="6531599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58"/>
          <p:cNvSpPr txBox="1"/>
          <p:nvPr>
            <p:ph type="title"/>
          </p:nvPr>
        </p:nvSpPr>
        <p:spPr>
          <a:xfrm>
            <a:off x="456900" y="350625"/>
            <a:ext cx="83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Test Circuit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600" y="445025"/>
            <a:ext cx="4915581" cy="432195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59"/>
          <p:cNvSpPr txBox="1"/>
          <p:nvPr>
            <p:ph type="title"/>
          </p:nvPr>
        </p:nvSpPr>
        <p:spPr>
          <a:xfrm>
            <a:off x="437625" y="338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Lab 4: 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Introduction to KiCAD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(Start of Mini-Project)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0"/>
          <p:cNvSpPr txBox="1"/>
          <p:nvPr>
            <p:ph type="title"/>
          </p:nvPr>
        </p:nvSpPr>
        <p:spPr>
          <a:xfrm>
            <a:off x="456900" y="340925"/>
            <a:ext cx="83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Lab 5: Routing a PCB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70" name="Google Shape;47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839938" y="-796787"/>
            <a:ext cx="3599725" cy="729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1"/>
          <p:cNvSpPr txBox="1"/>
          <p:nvPr>
            <p:ph type="title"/>
          </p:nvPr>
        </p:nvSpPr>
        <p:spPr>
          <a:xfrm>
            <a:off x="456900" y="340925"/>
            <a:ext cx="83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Mini-Project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76" name="Google Shape;476;p61" title="IMG_1415.png"/>
          <p:cNvPicPr preferRelativeResize="0"/>
          <p:nvPr/>
        </p:nvPicPr>
        <p:blipFill rotWithShape="1">
          <a:blip r:embed="rId3">
            <a:alphaModFix/>
          </a:blip>
          <a:srcRect b="15023" l="8958" r="25746" t="37939"/>
          <a:stretch/>
        </p:blipFill>
        <p:spPr>
          <a:xfrm>
            <a:off x="261763" y="1444925"/>
            <a:ext cx="4450990" cy="279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61" title="IMG_1388.png"/>
          <p:cNvPicPr preferRelativeResize="0"/>
          <p:nvPr/>
        </p:nvPicPr>
        <p:blipFill rotWithShape="1">
          <a:blip r:embed="rId4">
            <a:alphaModFix/>
          </a:blip>
          <a:srcRect b="-964" l="22133" r="40971" t="15639"/>
          <a:stretch/>
        </p:blipFill>
        <p:spPr>
          <a:xfrm rot="5400000">
            <a:off x="5536702" y="761299"/>
            <a:ext cx="2791572" cy="417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type="title"/>
          </p:nvPr>
        </p:nvSpPr>
        <p:spPr>
          <a:xfrm>
            <a:off x="311700" y="118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FPGA</a:t>
            </a:r>
            <a:r>
              <a:rPr lang="en" sz="2820">
                <a:latin typeface="Oswald"/>
                <a:ea typeface="Oswald"/>
                <a:cs typeface="Oswald"/>
                <a:sym typeface="Oswald"/>
              </a:rPr>
              <a:t> Implementation- Summer 2019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 rotWithShape="1">
          <a:blip r:embed="rId4">
            <a:alphaModFix/>
          </a:blip>
          <a:srcRect b="3356" l="0" r="9189" t="7125"/>
          <a:stretch/>
        </p:blipFill>
        <p:spPr>
          <a:xfrm>
            <a:off x="581800" y="691325"/>
            <a:ext cx="7867979" cy="426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9050" y="118625"/>
            <a:ext cx="939775" cy="39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2"/>
          <p:cNvSpPr txBox="1"/>
          <p:nvPr>
            <p:ph type="title"/>
          </p:nvPr>
        </p:nvSpPr>
        <p:spPr>
          <a:xfrm>
            <a:off x="456900" y="340925"/>
            <a:ext cx="83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Lab 6 &amp; 7: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Program Counter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83" name="Google Shape;483;p62" title="PCConnected.png"/>
          <p:cNvPicPr preferRelativeResize="0"/>
          <p:nvPr/>
        </p:nvPicPr>
        <p:blipFill rotWithShape="1">
          <a:blip r:embed="rId3">
            <a:alphaModFix/>
          </a:blip>
          <a:srcRect b="15131" l="5906" r="4871" t="18647"/>
          <a:stretch/>
        </p:blipFill>
        <p:spPr>
          <a:xfrm rot="-5400000">
            <a:off x="3802237" y="199839"/>
            <a:ext cx="4793449" cy="4743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3"/>
          <p:cNvSpPr txBox="1"/>
          <p:nvPr>
            <p:ph type="title"/>
          </p:nvPr>
        </p:nvSpPr>
        <p:spPr>
          <a:xfrm>
            <a:off x="389100" y="350625"/>
            <a:ext cx="83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Lab </a:t>
            </a:r>
            <a:r>
              <a:rPr lang="en" sz="2820">
                <a:latin typeface="Oswald"/>
                <a:ea typeface="Oswald"/>
                <a:cs typeface="Oswald"/>
                <a:sym typeface="Oswald"/>
              </a:rPr>
              <a:t>8</a:t>
            </a:r>
            <a:r>
              <a:rPr lang="en" sz="2820">
                <a:latin typeface="Oswald"/>
                <a:ea typeface="Oswald"/>
                <a:cs typeface="Oswald"/>
                <a:sym typeface="Oswald"/>
              </a:rPr>
              <a:t>: 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EEPROM 7-Segment Decoder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89" name="Google Shape;489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100" y="2040075"/>
            <a:ext cx="3904900" cy="2709675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490" name="Google Shape;490;p63" title="Lab 8 - EEPROM-13.jpg"/>
          <p:cNvPicPr preferRelativeResize="0"/>
          <p:nvPr/>
        </p:nvPicPr>
        <p:blipFill rotWithShape="1">
          <a:blip r:embed="rId5">
            <a:alphaModFix/>
          </a:blip>
          <a:srcRect b="0" l="248" r="248" t="0"/>
          <a:stretch/>
        </p:blipFill>
        <p:spPr>
          <a:xfrm>
            <a:off x="4484625" y="3256489"/>
            <a:ext cx="4558701" cy="1493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63" title="IMG_5827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5916337" y="-69913"/>
            <a:ext cx="1695276" cy="456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Lab 9: Clock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97" name="Google Shape;497;p64" title="Screenshot 2025-05-07 at 1.19.0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3000" y="574825"/>
            <a:ext cx="6559299" cy="426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5"/>
          <p:cNvSpPr txBox="1"/>
          <p:nvPr>
            <p:ph idx="1" type="body"/>
          </p:nvPr>
        </p:nvSpPr>
        <p:spPr>
          <a:xfrm>
            <a:off x="442100" y="1138875"/>
            <a:ext cx="2694900" cy="200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Learn how to translate code from C to assembly that can run on the i281 simulator.</a:t>
            </a:r>
            <a:endParaRPr sz="1400"/>
          </a:p>
        </p:txBody>
      </p:sp>
      <p:pic>
        <p:nvPicPr>
          <p:cNvPr id="503" name="Google Shape;50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7900" y="414000"/>
            <a:ext cx="5672850" cy="43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Lab 10: Assembly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Level Programming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Lab 11: Video Game in Assembly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10" name="Google Shape;510;p66" title="Lab 11 Dem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8450" y="1170125"/>
            <a:ext cx="5873149" cy="330365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66"/>
          <p:cNvSpPr txBox="1"/>
          <p:nvPr>
            <p:ph idx="1" type="body"/>
          </p:nvPr>
        </p:nvSpPr>
        <p:spPr>
          <a:xfrm>
            <a:off x="442100" y="1138875"/>
            <a:ext cx="2565600" cy="35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Implement a version of the video game flappy bird in assembly.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Teaches students to be mindful of the system architecture and available resources.</a:t>
            </a:r>
            <a:endParaRPr sz="1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7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68"/>
          <p:cNvSpPr txBox="1"/>
          <p:nvPr>
            <p:ph type="title"/>
          </p:nvPr>
        </p:nvSpPr>
        <p:spPr>
          <a:xfrm>
            <a:off x="332625" y="445025"/>
            <a:ext cx="8371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CprE 3710x Timeline by Week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22" name="Google Shape;522;p68"/>
          <p:cNvSpPr txBox="1"/>
          <p:nvPr>
            <p:ph idx="1" type="body"/>
          </p:nvPr>
        </p:nvSpPr>
        <p:spPr>
          <a:xfrm>
            <a:off x="5495500" y="1017725"/>
            <a:ext cx="3387900" cy="3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29908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200"/>
              <a:t>Intro to Breadboards: 2-to-1 MUX</a:t>
            </a:r>
            <a:endParaRPr sz="1200"/>
          </a:p>
          <a:p>
            <a:pPr indent="-29908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200"/>
              <a:t>Counting, Decoding, &amp; Debouncing</a:t>
            </a:r>
            <a:endParaRPr sz="1200"/>
          </a:p>
          <a:p>
            <a:pPr indent="-29908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200"/>
              <a:t>Standardization and Connectors: Bus MUX</a:t>
            </a:r>
            <a:endParaRPr sz="1200"/>
          </a:p>
          <a:p>
            <a:pPr indent="-29908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200"/>
              <a:t>Introduction to KiCAD (Start of Mini Project)</a:t>
            </a:r>
            <a:endParaRPr sz="1200"/>
          </a:p>
          <a:p>
            <a:pPr indent="-29908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200"/>
              <a:t>Mini-Project: Routing a PCB</a:t>
            </a:r>
            <a:endParaRPr sz="1200"/>
          </a:p>
          <a:p>
            <a:pPr indent="-29908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200"/>
              <a:t>Program Counter Part 1</a:t>
            </a:r>
            <a:endParaRPr sz="1200"/>
          </a:p>
          <a:p>
            <a:pPr indent="-29908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200"/>
              <a:t>Program Counter P</a:t>
            </a:r>
            <a:r>
              <a:rPr lang="en" sz="1200"/>
              <a:t>art 2</a:t>
            </a:r>
            <a:endParaRPr sz="1200"/>
          </a:p>
          <a:p>
            <a:pPr indent="-29908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200"/>
              <a:t>EEPROMs: Program 7-Segment Decoder</a:t>
            </a:r>
            <a:endParaRPr sz="1200"/>
          </a:p>
          <a:p>
            <a:pPr indent="-29908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200"/>
              <a:t>Clock Circuit + Final Project Proposal</a:t>
            </a:r>
            <a:endParaRPr sz="1200"/>
          </a:p>
          <a:p>
            <a:pPr indent="-29908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200"/>
              <a:t>Assembly Level Programming</a:t>
            </a:r>
            <a:endParaRPr sz="1200"/>
          </a:p>
          <a:p>
            <a:pPr indent="-29908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200"/>
              <a:t>Video Game in Assembly</a:t>
            </a:r>
            <a:endParaRPr sz="1200"/>
          </a:p>
          <a:p>
            <a:pPr indent="-29908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200"/>
              <a:t>RAM Chips + Buffer </a:t>
            </a:r>
            <a:endParaRPr sz="1200"/>
          </a:p>
          <a:p>
            <a:pPr indent="-29908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200"/>
              <a:t>Thanksgiving Break</a:t>
            </a:r>
            <a:endParaRPr sz="1200"/>
          </a:p>
          <a:p>
            <a:pPr indent="-29908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200"/>
              <a:t>Final Project Pt 1</a:t>
            </a:r>
            <a:endParaRPr sz="1200"/>
          </a:p>
          <a:p>
            <a:pPr indent="-29908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200"/>
              <a:t>Final Project Pt 2</a:t>
            </a:r>
            <a:endParaRPr sz="1200"/>
          </a:p>
        </p:txBody>
      </p:sp>
      <p:pic>
        <p:nvPicPr>
          <p:cNvPr id="523" name="Google Shape;523;p68"/>
          <p:cNvPicPr preferRelativeResize="0"/>
          <p:nvPr/>
        </p:nvPicPr>
        <p:blipFill rotWithShape="1">
          <a:blip r:embed="rId3">
            <a:alphaModFix/>
          </a:blip>
          <a:srcRect b="32092" l="0" r="0" t="0"/>
          <a:stretch/>
        </p:blipFill>
        <p:spPr>
          <a:xfrm>
            <a:off x="450600" y="1053650"/>
            <a:ext cx="5091092" cy="378765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68"/>
          <p:cNvSpPr/>
          <p:nvPr/>
        </p:nvSpPr>
        <p:spPr>
          <a:xfrm>
            <a:off x="2892947" y="2178897"/>
            <a:ext cx="1242735" cy="1308135"/>
          </a:xfrm>
          <a:custGeom>
            <a:rect b="b" l="l" r="r" t="t"/>
            <a:pathLst>
              <a:path extrusionOk="0" h="68435" w="82110">
                <a:moveTo>
                  <a:pt x="58" y="0"/>
                </a:moveTo>
                <a:lnTo>
                  <a:pt x="79933" y="166"/>
                </a:lnTo>
                <a:lnTo>
                  <a:pt x="82110" y="67969"/>
                </a:lnTo>
                <a:lnTo>
                  <a:pt x="0" y="68435"/>
                </a:lnTo>
                <a:close/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5" name="Google Shape;525;p68"/>
          <p:cNvSpPr/>
          <p:nvPr/>
        </p:nvSpPr>
        <p:spPr>
          <a:xfrm>
            <a:off x="745025" y="1332400"/>
            <a:ext cx="749284" cy="652020"/>
          </a:xfrm>
          <a:custGeom>
            <a:rect b="b" l="l" r="r" t="t"/>
            <a:pathLst>
              <a:path extrusionOk="0" h="115147" w="60536">
                <a:moveTo>
                  <a:pt x="8890" y="0"/>
                </a:moveTo>
                <a:lnTo>
                  <a:pt x="60536" y="424"/>
                </a:lnTo>
                <a:lnTo>
                  <a:pt x="54610" y="115147"/>
                </a:lnTo>
                <a:lnTo>
                  <a:pt x="0" y="114300"/>
                </a:lnTo>
                <a:close/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6" name="Google Shape;526;p68"/>
          <p:cNvSpPr/>
          <p:nvPr/>
        </p:nvSpPr>
        <p:spPr>
          <a:xfrm>
            <a:off x="2621700" y="1332400"/>
            <a:ext cx="2221217" cy="318511"/>
          </a:xfrm>
          <a:custGeom>
            <a:rect b="b" l="l" r="r" t="t"/>
            <a:pathLst>
              <a:path extrusionOk="0" h="40216" w="147320">
                <a:moveTo>
                  <a:pt x="0" y="0"/>
                </a:moveTo>
                <a:lnTo>
                  <a:pt x="144780" y="423"/>
                </a:lnTo>
                <a:lnTo>
                  <a:pt x="147320" y="38946"/>
                </a:lnTo>
                <a:lnTo>
                  <a:pt x="424" y="40216"/>
                </a:lnTo>
                <a:close/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7" name="Google Shape;527;p68"/>
          <p:cNvSpPr/>
          <p:nvPr/>
        </p:nvSpPr>
        <p:spPr>
          <a:xfrm>
            <a:off x="4150850" y="2178900"/>
            <a:ext cx="1114355" cy="1632092"/>
          </a:xfrm>
          <a:custGeom>
            <a:rect b="b" l="l" r="r" t="t"/>
            <a:pathLst>
              <a:path extrusionOk="0" h="129249" w="73349">
                <a:moveTo>
                  <a:pt x="0" y="0"/>
                </a:moveTo>
                <a:lnTo>
                  <a:pt x="64476" y="596"/>
                </a:lnTo>
                <a:lnTo>
                  <a:pt x="73349" y="129249"/>
                </a:lnTo>
                <a:lnTo>
                  <a:pt x="2368" y="129249"/>
                </a:lnTo>
                <a:close/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8" name="Google Shape;528;p68"/>
          <p:cNvSpPr/>
          <p:nvPr/>
        </p:nvSpPr>
        <p:spPr>
          <a:xfrm>
            <a:off x="2596182" y="2368108"/>
            <a:ext cx="261700" cy="825386"/>
          </a:xfrm>
          <a:custGeom>
            <a:rect b="b" l="l" r="r" t="t"/>
            <a:pathLst>
              <a:path extrusionOk="0" h="43180" w="17357">
                <a:moveTo>
                  <a:pt x="0" y="0"/>
                </a:moveTo>
                <a:lnTo>
                  <a:pt x="17357" y="0"/>
                </a:lnTo>
                <a:lnTo>
                  <a:pt x="17357" y="43180"/>
                </a:lnTo>
                <a:lnTo>
                  <a:pt x="76" y="43080"/>
                </a:lnTo>
                <a:close/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9" name="Google Shape;529;p68"/>
          <p:cNvSpPr/>
          <p:nvPr/>
        </p:nvSpPr>
        <p:spPr>
          <a:xfrm>
            <a:off x="4843001" y="1332391"/>
            <a:ext cx="262137" cy="767869"/>
          </a:xfrm>
          <a:custGeom>
            <a:rect b="b" l="l" r="r" t="t"/>
            <a:pathLst>
              <a:path extrusionOk="0" h="40171" w="17386">
                <a:moveTo>
                  <a:pt x="0" y="0"/>
                </a:moveTo>
                <a:lnTo>
                  <a:pt x="15522" y="88"/>
                </a:lnTo>
                <a:lnTo>
                  <a:pt x="17386" y="40171"/>
                </a:lnTo>
                <a:lnTo>
                  <a:pt x="1505" y="39948"/>
                </a:lnTo>
                <a:close/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30" name="Google Shape;530;p68"/>
          <p:cNvSpPr/>
          <p:nvPr/>
        </p:nvSpPr>
        <p:spPr>
          <a:xfrm>
            <a:off x="1482670" y="3602898"/>
            <a:ext cx="1048369" cy="843602"/>
          </a:xfrm>
          <a:custGeom>
            <a:rect b="b" l="l" r="r" t="t"/>
            <a:pathLst>
              <a:path extrusionOk="0" h="44133" w="69532">
                <a:moveTo>
                  <a:pt x="0" y="0"/>
                </a:moveTo>
                <a:lnTo>
                  <a:pt x="69215" y="0"/>
                </a:lnTo>
                <a:lnTo>
                  <a:pt x="69532" y="44133"/>
                </a:lnTo>
                <a:lnTo>
                  <a:pt x="0" y="43498"/>
                </a:lnTo>
                <a:close/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31" name="Google Shape;531;p68"/>
          <p:cNvSpPr/>
          <p:nvPr/>
        </p:nvSpPr>
        <p:spPr>
          <a:xfrm>
            <a:off x="3456050" y="3578928"/>
            <a:ext cx="678668" cy="318532"/>
          </a:xfrm>
          <a:custGeom>
            <a:rect b="b" l="l" r="r" t="t"/>
            <a:pathLst>
              <a:path extrusionOk="0" h="16664" w="45012">
                <a:moveTo>
                  <a:pt x="0" y="161"/>
                </a:moveTo>
                <a:lnTo>
                  <a:pt x="44369" y="0"/>
                </a:lnTo>
                <a:lnTo>
                  <a:pt x="45012" y="16558"/>
                </a:lnTo>
                <a:lnTo>
                  <a:pt x="301" y="16664"/>
                </a:lnTo>
                <a:close/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32" name="Google Shape;532;p68"/>
          <p:cNvSpPr/>
          <p:nvPr/>
        </p:nvSpPr>
        <p:spPr>
          <a:xfrm>
            <a:off x="3456050" y="4006262"/>
            <a:ext cx="678668" cy="318532"/>
          </a:xfrm>
          <a:custGeom>
            <a:rect b="b" l="l" r="r" t="t"/>
            <a:pathLst>
              <a:path extrusionOk="0" h="16664" w="45012">
                <a:moveTo>
                  <a:pt x="0" y="161"/>
                </a:moveTo>
                <a:lnTo>
                  <a:pt x="44369" y="0"/>
                </a:lnTo>
                <a:lnTo>
                  <a:pt x="45012" y="16558"/>
                </a:lnTo>
                <a:lnTo>
                  <a:pt x="301" y="16664"/>
                </a:lnTo>
                <a:close/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33" name="Google Shape;533;p68"/>
          <p:cNvSpPr txBox="1"/>
          <p:nvPr/>
        </p:nvSpPr>
        <p:spPr>
          <a:xfrm>
            <a:off x="3381250" y="2101125"/>
            <a:ext cx="70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highlight>
                  <a:srgbClr val="F3F3F3"/>
                </a:highlight>
              </a:rPr>
              <a:t>Final Project</a:t>
            </a:r>
            <a:endParaRPr sz="1200">
              <a:solidFill>
                <a:srgbClr val="FF0000"/>
              </a:solidFill>
              <a:highlight>
                <a:srgbClr val="F3F3F3"/>
              </a:highlight>
            </a:endParaRPr>
          </a:p>
        </p:txBody>
      </p:sp>
      <p:sp>
        <p:nvSpPr>
          <p:cNvPr id="534" name="Google Shape;534;p68"/>
          <p:cNvSpPr txBox="1"/>
          <p:nvPr/>
        </p:nvSpPr>
        <p:spPr>
          <a:xfrm>
            <a:off x="3071450" y="1053638"/>
            <a:ext cx="67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highlight>
                  <a:srgbClr val="F3F3F3"/>
                </a:highlight>
              </a:rPr>
              <a:t>Lab 8</a:t>
            </a:r>
            <a:endParaRPr sz="1200">
              <a:solidFill>
                <a:srgbClr val="FF0000"/>
              </a:solidFill>
              <a:highlight>
                <a:srgbClr val="F3F3F3"/>
              </a:highlight>
            </a:endParaRPr>
          </a:p>
        </p:txBody>
      </p:sp>
      <p:sp>
        <p:nvSpPr>
          <p:cNvPr id="535" name="Google Shape;535;p68"/>
          <p:cNvSpPr txBox="1"/>
          <p:nvPr/>
        </p:nvSpPr>
        <p:spPr>
          <a:xfrm>
            <a:off x="2931949" y="3570125"/>
            <a:ext cx="67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highlight>
                  <a:srgbClr val="F3F3F3"/>
                </a:highlight>
              </a:rPr>
              <a:t>Lab 3</a:t>
            </a:r>
            <a:endParaRPr sz="1200">
              <a:solidFill>
                <a:srgbClr val="FF0000"/>
              </a:solidFill>
              <a:highlight>
                <a:srgbClr val="F3F3F3"/>
              </a:highlight>
            </a:endParaRPr>
          </a:p>
        </p:txBody>
      </p:sp>
      <p:sp>
        <p:nvSpPr>
          <p:cNvPr id="536" name="Google Shape;536;p68"/>
          <p:cNvSpPr txBox="1"/>
          <p:nvPr/>
        </p:nvSpPr>
        <p:spPr>
          <a:xfrm>
            <a:off x="4170749" y="2101125"/>
            <a:ext cx="67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highlight>
                  <a:srgbClr val="F3F3F3"/>
                </a:highlight>
              </a:rPr>
              <a:t>Lab 8</a:t>
            </a:r>
            <a:endParaRPr sz="1200">
              <a:solidFill>
                <a:srgbClr val="FF0000"/>
              </a:solidFill>
              <a:highlight>
                <a:srgbClr val="F3F3F3"/>
              </a:highlight>
            </a:endParaRPr>
          </a:p>
        </p:txBody>
      </p:sp>
      <p:sp>
        <p:nvSpPr>
          <p:cNvPr id="537" name="Google Shape;537;p68"/>
          <p:cNvSpPr txBox="1"/>
          <p:nvPr/>
        </p:nvSpPr>
        <p:spPr>
          <a:xfrm>
            <a:off x="1482677" y="4324800"/>
            <a:ext cx="80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highlight>
                  <a:srgbClr val="F3F3F3"/>
                </a:highlight>
              </a:rPr>
              <a:t>Lab 6&amp;7</a:t>
            </a:r>
            <a:endParaRPr sz="1200">
              <a:solidFill>
                <a:srgbClr val="FF0000"/>
              </a:solidFill>
              <a:highlight>
                <a:srgbClr val="F3F3F3"/>
              </a:highlight>
            </a:endParaRPr>
          </a:p>
        </p:txBody>
      </p:sp>
      <p:sp>
        <p:nvSpPr>
          <p:cNvPr id="538" name="Google Shape;538;p68"/>
          <p:cNvSpPr txBox="1"/>
          <p:nvPr/>
        </p:nvSpPr>
        <p:spPr>
          <a:xfrm>
            <a:off x="377477" y="2057975"/>
            <a:ext cx="67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highlight>
                  <a:srgbClr val="F3F3F3"/>
                </a:highlight>
              </a:rPr>
              <a:t>Lab 8</a:t>
            </a:r>
            <a:endParaRPr sz="1200">
              <a:solidFill>
                <a:srgbClr val="FF0000"/>
              </a:solidFill>
              <a:highlight>
                <a:srgbClr val="F3F3F3"/>
              </a:highlight>
            </a:endParaRPr>
          </a:p>
        </p:txBody>
      </p:sp>
      <p:sp>
        <p:nvSpPr>
          <p:cNvPr id="539" name="Google Shape;539;p68"/>
          <p:cNvSpPr txBox="1"/>
          <p:nvPr/>
        </p:nvSpPr>
        <p:spPr>
          <a:xfrm>
            <a:off x="1208563" y="4787925"/>
            <a:ext cx="30369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Source: </a:t>
            </a:r>
            <a:r>
              <a:rPr lang="en" sz="11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https://sdmay24-14.sd.ece.iastate.edu/</a:t>
            </a:r>
            <a:r>
              <a:rPr lang="en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1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9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</a:pPr>
            <a:r>
              <a:rPr lang="en" sz="2830">
                <a:latin typeface="Oswald"/>
                <a:ea typeface="Oswald"/>
                <a:cs typeface="Oswald"/>
                <a:sym typeface="Oswald"/>
              </a:rPr>
              <a:t>i281e Processor Specifications</a:t>
            </a:r>
            <a:endParaRPr sz="283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0" name="Google Shape;550;p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Proxima Nova"/>
              <a:buChar char="●"/>
            </a:pPr>
            <a:r>
              <a:rPr lang="en">
                <a:solidFill>
                  <a:srgbClr val="595959"/>
                </a:solidFill>
              </a:rPr>
              <a:t>Clock Speed: 1Hz up to 2MHz (up to 2.5MHz overclock)</a:t>
            </a:r>
            <a:endParaRPr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Saira"/>
              <a:buChar char="○"/>
            </a:pPr>
            <a:r>
              <a:rPr lang="en">
                <a:solidFill>
                  <a:srgbClr val="595959"/>
                </a:solidFill>
              </a:rPr>
              <a:t>Processor fails around 2</a:t>
            </a:r>
            <a:r>
              <a:rPr b="1" lang="en">
                <a:solidFill>
                  <a:srgbClr val="595959"/>
                </a:solidFill>
              </a:rPr>
              <a:t>.</a:t>
            </a:r>
            <a:r>
              <a:rPr lang="en">
                <a:solidFill>
                  <a:srgbClr val="595959"/>
                </a:solidFill>
              </a:rPr>
              <a:t>75MHz</a:t>
            </a:r>
            <a:endParaRPr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Proxima Nova"/>
              <a:buChar char="●"/>
            </a:pPr>
            <a:r>
              <a:rPr lang="en">
                <a:solidFill>
                  <a:srgbClr val="595959"/>
                </a:solidFill>
              </a:rPr>
              <a:t>Power Requirements: 0.8A @ 5VDC (Input 5-12VDC)</a:t>
            </a:r>
            <a:endParaRPr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Proxima Nova"/>
              <a:buChar char="○"/>
            </a:pPr>
            <a:r>
              <a:rPr lang="en">
                <a:solidFill>
                  <a:srgbClr val="595959"/>
                </a:solidFill>
              </a:rPr>
              <a:t>Fuse for overcurrent protection @ 2A</a:t>
            </a:r>
            <a:endParaRPr>
              <a:solidFill>
                <a:srgbClr val="595959"/>
              </a:solidFill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595959"/>
                </a:solidFill>
              </a:rPr>
              <a:t>Memory: </a:t>
            </a:r>
            <a:r>
              <a:rPr lang="en"/>
              <a:t>32</a:t>
            </a:r>
            <a:r>
              <a:rPr lang="en">
                <a:solidFill>
                  <a:srgbClr val="595959"/>
                </a:solidFill>
              </a:rPr>
              <a:t> KW (64 KB) of Code RAM, 32 KB of Data RAM</a:t>
            </a:r>
            <a:endParaRPr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Proxima Nova"/>
              <a:buChar char="○"/>
            </a:pPr>
            <a:r>
              <a:rPr lang="en">
                <a:solidFill>
                  <a:srgbClr val="595959"/>
                </a:solidFill>
              </a:rPr>
              <a:t>Also includes 128 words of Code ROM for booting the system</a:t>
            </a:r>
            <a:endParaRPr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Proxima Nova"/>
              <a:buChar char="●"/>
            </a:pPr>
            <a:r>
              <a:rPr lang="en">
                <a:solidFill>
                  <a:srgbClr val="595959"/>
                </a:solidFill>
              </a:rPr>
              <a:t>Compact Flash: extended memory for long-term storage</a:t>
            </a:r>
            <a:endParaRPr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Proxima Nova"/>
              <a:buChar char="○"/>
            </a:pPr>
            <a:r>
              <a:rPr lang="en">
                <a:solidFill>
                  <a:srgbClr val="595959"/>
                </a:solidFill>
              </a:rPr>
              <a:t>Acts as the “hard disk” and stores the OS and File System for DOS/281</a:t>
            </a:r>
            <a:endParaRPr/>
          </a:p>
        </p:txBody>
      </p:sp>
      <p:pic>
        <p:nvPicPr>
          <p:cNvPr id="551" name="Google Shape;551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0200" y="114125"/>
            <a:ext cx="1046349" cy="3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71"/>
          <p:cNvSpPr txBox="1"/>
          <p:nvPr>
            <p:ph type="title"/>
          </p:nvPr>
        </p:nvSpPr>
        <p:spPr>
          <a:xfrm>
            <a:off x="456975" y="338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Lab 1: 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Demo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57" name="Google Shape;557;p71" title="Lab1Demo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8750" y="469788"/>
            <a:ext cx="7473624" cy="420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type="title"/>
          </p:nvPr>
        </p:nvSpPr>
        <p:spPr>
          <a:xfrm>
            <a:off x="448150" y="355875"/>
            <a:ext cx="262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33">
                <a:latin typeface="Oswald"/>
                <a:ea typeface="Oswald"/>
                <a:cs typeface="Oswald"/>
                <a:sym typeface="Oswald"/>
              </a:rPr>
              <a:t>Historic Timeline</a:t>
            </a:r>
            <a:r>
              <a:rPr lang="en">
                <a:latin typeface="Oswald"/>
                <a:ea typeface="Oswald"/>
                <a:cs typeface="Oswald"/>
                <a:sym typeface="Oswald"/>
              </a:rPr>
              <a:t> 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5" name="Google Shape;105;p18"/>
          <p:cNvSpPr/>
          <p:nvPr/>
        </p:nvSpPr>
        <p:spPr>
          <a:xfrm>
            <a:off x="285800" y="18362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FPGA Implementation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(Summer 2019)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6" name="Google Shape;106;p18"/>
          <p:cNvSpPr/>
          <p:nvPr/>
        </p:nvSpPr>
        <p:spPr>
          <a:xfrm>
            <a:off x="1770700" y="18362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C27BA0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i281 Simulator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(May 2021)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18"/>
          <p:cNvSpPr/>
          <p:nvPr/>
        </p:nvSpPr>
        <p:spPr>
          <a:xfrm>
            <a:off x="3255574" y="18362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First i281 Breadboard Implementation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 (Dec 2023)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8" name="Google Shape;108;p18"/>
          <p:cNvSpPr/>
          <p:nvPr/>
        </p:nvSpPr>
        <p:spPr>
          <a:xfrm>
            <a:off x="4740476" y="18357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First i281e PCB Implementation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 (May 2024)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9" name="Google Shape;109;p18"/>
          <p:cNvSpPr/>
          <p:nvPr/>
        </p:nvSpPr>
        <p:spPr>
          <a:xfrm>
            <a:off x="6225450" y="18357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Our Group -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Lab Designs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 (May 2025)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0" name="Google Shape;110;p18"/>
          <p:cNvSpPr/>
          <p:nvPr/>
        </p:nvSpPr>
        <p:spPr>
          <a:xfrm>
            <a:off x="7710401" y="1835749"/>
            <a:ext cx="1147800" cy="1471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CPRE 3710x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(Spring 2026)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1" name="Google Shape;111;p18"/>
          <p:cNvSpPr/>
          <p:nvPr/>
        </p:nvSpPr>
        <p:spPr>
          <a:xfrm>
            <a:off x="2982173" y="2450350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2" name="Google Shape;112;p18"/>
          <p:cNvSpPr/>
          <p:nvPr/>
        </p:nvSpPr>
        <p:spPr>
          <a:xfrm>
            <a:off x="4467073" y="2450350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3" name="Google Shape;113;p18"/>
          <p:cNvSpPr/>
          <p:nvPr/>
        </p:nvSpPr>
        <p:spPr>
          <a:xfrm>
            <a:off x="5951973" y="2449725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4" name="Google Shape;114;p18"/>
          <p:cNvSpPr/>
          <p:nvPr/>
        </p:nvSpPr>
        <p:spPr>
          <a:xfrm>
            <a:off x="7436873" y="2449725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5" name="Google Shape;115;p18"/>
          <p:cNvSpPr/>
          <p:nvPr/>
        </p:nvSpPr>
        <p:spPr>
          <a:xfrm>
            <a:off x="1497273" y="2450350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2"/>
          <p:cNvSpPr txBox="1"/>
          <p:nvPr>
            <p:ph type="title"/>
          </p:nvPr>
        </p:nvSpPr>
        <p:spPr>
          <a:xfrm>
            <a:off x="437625" y="338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Lab 3: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Bus MUX </a:t>
            </a:r>
            <a:r>
              <a:rPr lang="en">
                <a:latin typeface="Oswald"/>
                <a:ea typeface="Oswald"/>
                <a:cs typeface="Oswald"/>
                <a:sym typeface="Oswald"/>
              </a:rPr>
              <a:t>Demo</a:t>
            </a:r>
            <a:endParaRPr/>
          </a:p>
        </p:txBody>
      </p:sp>
      <p:pic>
        <p:nvPicPr>
          <p:cNvPr id="563" name="Google Shape;563;p72" title="MuxDemo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3900" y="169362"/>
            <a:ext cx="4950101" cy="480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3"/>
          <p:cNvSpPr txBox="1"/>
          <p:nvPr>
            <p:ph type="title"/>
          </p:nvPr>
        </p:nvSpPr>
        <p:spPr>
          <a:xfrm>
            <a:off x="389100" y="350625"/>
            <a:ext cx="83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Lab 6 &amp; 7: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Program Counter Demo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69" name="Google Shape;569;p73" title="PCDemo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2625" y="193263"/>
            <a:ext cx="4615799" cy="475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>
            <p:ph type="title"/>
          </p:nvPr>
        </p:nvSpPr>
        <p:spPr>
          <a:xfrm>
            <a:off x="448825" y="228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33">
                <a:latin typeface="Oswald"/>
                <a:ea typeface="Oswald"/>
                <a:cs typeface="Oswald"/>
                <a:sym typeface="Oswald"/>
              </a:rPr>
              <a:t>Simulator - May </a:t>
            </a:r>
            <a:r>
              <a:rPr lang="en" sz="3133">
                <a:latin typeface="Oswald"/>
                <a:ea typeface="Oswald"/>
                <a:cs typeface="Oswald"/>
                <a:sym typeface="Oswald"/>
              </a:rPr>
              <a:t>2021</a:t>
            </a:r>
            <a:endParaRPr sz="3133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675" y="896150"/>
            <a:ext cx="8330660" cy="398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 rotWithShape="1">
          <a:blip r:embed="rId4">
            <a:alphaModFix/>
          </a:blip>
          <a:srcRect b="0" l="0" r="0" t="4897"/>
          <a:stretch/>
        </p:blipFill>
        <p:spPr>
          <a:xfrm>
            <a:off x="354425" y="896138"/>
            <a:ext cx="8520602" cy="410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9050" y="118625"/>
            <a:ext cx="939775" cy="39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448150" y="355875"/>
            <a:ext cx="262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33">
                <a:latin typeface="Oswald"/>
                <a:ea typeface="Oswald"/>
                <a:cs typeface="Oswald"/>
                <a:sym typeface="Oswald"/>
              </a:rPr>
              <a:t>Historic Timeline</a:t>
            </a:r>
            <a:r>
              <a:rPr lang="en">
                <a:latin typeface="Oswald"/>
                <a:ea typeface="Oswald"/>
                <a:cs typeface="Oswald"/>
                <a:sym typeface="Oswald"/>
              </a:rPr>
              <a:t> 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9" name="Google Shape;129;p20"/>
          <p:cNvSpPr/>
          <p:nvPr/>
        </p:nvSpPr>
        <p:spPr>
          <a:xfrm>
            <a:off x="285800" y="18362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FPGA Implementation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(Summer 2019)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0" name="Google Shape;130;p20"/>
          <p:cNvSpPr/>
          <p:nvPr/>
        </p:nvSpPr>
        <p:spPr>
          <a:xfrm>
            <a:off x="1770700" y="18362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i281 Simulator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(May 2021)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3255574" y="18362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C27BA0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First i281 Breadboard Implementation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 (Dec 2023)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4740476" y="18357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First i281e PCB Implementation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 (May 2024)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6225450" y="1835750"/>
            <a:ext cx="1211400" cy="1471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Our Group - 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Lab Designs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 (May 2025)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7710401" y="1835749"/>
            <a:ext cx="1147800" cy="1471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CPRE 3710x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(Spring 2026)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5" name="Google Shape;135;p20"/>
          <p:cNvSpPr/>
          <p:nvPr/>
        </p:nvSpPr>
        <p:spPr>
          <a:xfrm>
            <a:off x="2982173" y="2450350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6" name="Google Shape;136;p20"/>
          <p:cNvSpPr/>
          <p:nvPr/>
        </p:nvSpPr>
        <p:spPr>
          <a:xfrm>
            <a:off x="4467073" y="2450350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7" name="Google Shape;137;p20"/>
          <p:cNvSpPr/>
          <p:nvPr/>
        </p:nvSpPr>
        <p:spPr>
          <a:xfrm>
            <a:off x="5951973" y="2449725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8" name="Google Shape;138;p20"/>
          <p:cNvSpPr/>
          <p:nvPr/>
        </p:nvSpPr>
        <p:spPr>
          <a:xfrm>
            <a:off x="7436873" y="2449725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9" name="Google Shape;139;p20"/>
          <p:cNvSpPr/>
          <p:nvPr/>
        </p:nvSpPr>
        <p:spPr>
          <a:xfrm>
            <a:off x="1497273" y="2450350"/>
            <a:ext cx="27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3755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>
            <p:ph type="title"/>
          </p:nvPr>
        </p:nvSpPr>
        <p:spPr>
          <a:xfrm>
            <a:off x="470450" y="240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latin typeface="Oswald"/>
                <a:ea typeface="Oswald"/>
                <a:cs typeface="Oswald"/>
                <a:sym typeface="Oswald"/>
              </a:rPr>
              <a:t>Breadboard Implementation - Dec 2023 to Feb 2024</a:t>
            </a:r>
            <a:endParaRPr sz="282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45" name="Google Shape;145;p21"/>
          <p:cNvPicPr preferRelativeResize="0"/>
          <p:nvPr/>
        </p:nvPicPr>
        <p:blipFill rotWithShape="1">
          <a:blip r:embed="rId3">
            <a:alphaModFix/>
          </a:blip>
          <a:srcRect b="3423" l="0" r="0" t="32346"/>
          <a:stretch/>
        </p:blipFill>
        <p:spPr>
          <a:xfrm>
            <a:off x="531150" y="892568"/>
            <a:ext cx="7903469" cy="398465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/>
          <p:nvPr/>
        </p:nvSpPr>
        <p:spPr>
          <a:xfrm>
            <a:off x="4482888" y="1135594"/>
            <a:ext cx="1950600" cy="797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1"/>
          <p:cNvSpPr/>
          <p:nvPr/>
        </p:nvSpPr>
        <p:spPr>
          <a:xfrm>
            <a:off x="5437376" y="1925039"/>
            <a:ext cx="1066200" cy="276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1"/>
          <p:cNvSpPr/>
          <p:nvPr/>
        </p:nvSpPr>
        <p:spPr>
          <a:xfrm>
            <a:off x="4432257" y="2200847"/>
            <a:ext cx="2202900" cy="1355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1"/>
          <p:cNvSpPr/>
          <p:nvPr/>
        </p:nvSpPr>
        <p:spPr>
          <a:xfrm>
            <a:off x="3759837" y="3813661"/>
            <a:ext cx="1572900" cy="797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1"/>
          <p:cNvSpPr/>
          <p:nvPr/>
        </p:nvSpPr>
        <p:spPr>
          <a:xfrm>
            <a:off x="1043500" y="1553097"/>
            <a:ext cx="1066200" cy="304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1"/>
          <p:cNvSpPr/>
          <p:nvPr/>
        </p:nvSpPr>
        <p:spPr>
          <a:xfrm>
            <a:off x="6515834" y="1193000"/>
            <a:ext cx="935400" cy="335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1"/>
          <p:cNvSpPr txBox="1"/>
          <p:nvPr/>
        </p:nvSpPr>
        <p:spPr>
          <a:xfrm>
            <a:off x="1508881" y="3441797"/>
            <a:ext cx="109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highlight>
                  <a:schemeClr val="lt1"/>
                </a:highlight>
              </a:rPr>
              <a:t>Code Memory</a:t>
            </a:r>
            <a:endParaRPr b="1" sz="1800">
              <a:solidFill>
                <a:srgbClr val="FF0000"/>
              </a:solidFill>
              <a:highlight>
                <a:schemeClr val="lt1"/>
              </a:highlight>
            </a:endParaRPr>
          </a:p>
        </p:txBody>
      </p:sp>
      <p:sp>
        <p:nvSpPr>
          <p:cNvPr id="153" name="Google Shape;153;p21"/>
          <p:cNvSpPr txBox="1"/>
          <p:nvPr/>
        </p:nvSpPr>
        <p:spPr>
          <a:xfrm>
            <a:off x="3478500" y="724325"/>
            <a:ext cx="122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highlight>
                  <a:schemeClr val="lt1"/>
                </a:highlight>
              </a:rPr>
              <a:t>Decoder</a:t>
            </a:r>
            <a:endParaRPr b="1" sz="1800">
              <a:solidFill>
                <a:srgbClr val="FF0000"/>
              </a:solidFill>
              <a:highlight>
                <a:schemeClr val="lt1"/>
              </a:highlight>
            </a:endParaRPr>
          </a:p>
        </p:txBody>
      </p:sp>
      <p:sp>
        <p:nvSpPr>
          <p:cNvPr id="154" name="Google Shape;154;p21"/>
          <p:cNvSpPr txBox="1"/>
          <p:nvPr/>
        </p:nvSpPr>
        <p:spPr>
          <a:xfrm>
            <a:off x="921341" y="1161803"/>
            <a:ext cx="935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highlight>
                  <a:schemeClr val="lt1"/>
                </a:highlight>
              </a:rPr>
              <a:t>Clock</a:t>
            </a:r>
            <a:endParaRPr b="1" sz="1800">
              <a:solidFill>
                <a:srgbClr val="FF0000"/>
              </a:solidFill>
              <a:highlight>
                <a:schemeClr val="lt1"/>
              </a:highlight>
            </a:endParaRPr>
          </a:p>
        </p:txBody>
      </p:sp>
      <p:sp>
        <p:nvSpPr>
          <p:cNvPr id="155" name="Google Shape;155;p21"/>
          <p:cNvSpPr txBox="1"/>
          <p:nvPr/>
        </p:nvSpPr>
        <p:spPr>
          <a:xfrm>
            <a:off x="2671798" y="3441797"/>
            <a:ext cx="1227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highlight>
                  <a:schemeClr val="lt1"/>
                </a:highlight>
              </a:rPr>
              <a:t>Program</a:t>
            </a:r>
            <a:br>
              <a:rPr b="1" lang="en" sz="1800">
                <a:solidFill>
                  <a:srgbClr val="FF0000"/>
                </a:solidFill>
                <a:highlight>
                  <a:schemeClr val="lt1"/>
                </a:highlight>
              </a:rPr>
            </a:br>
            <a:r>
              <a:rPr b="1" lang="en" sz="1800">
                <a:solidFill>
                  <a:srgbClr val="FF0000"/>
                </a:solidFill>
                <a:highlight>
                  <a:schemeClr val="lt1"/>
                </a:highlight>
              </a:rPr>
              <a:t>Counter</a:t>
            </a:r>
            <a:endParaRPr b="1" sz="1800">
              <a:solidFill>
                <a:srgbClr val="FF0000"/>
              </a:solidFill>
              <a:highlight>
                <a:schemeClr val="lt1"/>
              </a:highlight>
            </a:endParaRPr>
          </a:p>
        </p:txBody>
      </p:sp>
      <p:sp>
        <p:nvSpPr>
          <p:cNvPr id="156" name="Google Shape;156;p21"/>
          <p:cNvSpPr txBox="1"/>
          <p:nvPr/>
        </p:nvSpPr>
        <p:spPr>
          <a:xfrm>
            <a:off x="3290337" y="4397511"/>
            <a:ext cx="256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highlight>
                  <a:schemeClr val="lt1"/>
                </a:highlight>
              </a:rPr>
              <a:t>Switches/Front Panel</a:t>
            </a:r>
            <a:endParaRPr b="1" sz="1800">
              <a:solidFill>
                <a:srgbClr val="FF0000"/>
              </a:solidFill>
              <a:highlight>
                <a:schemeClr val="lt1"/>
              </a:highlight>
            </a:endParaRPr>
          </a:p>
        </p:txBody>
      </p:sp>
      <p:sp>
        <p:nvSpPr>
          <p:cNvPr id="157" name="Google Shape;157;p21"/>
          <p:cNvSpPr txBox="1"/>
          <p:nvPr/>
        </p:nvSpPr>
        <p:spPr>
          <a:xfrm>
            <a:off x="4820451" y="1833918"/>
            <a:ext cx="935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highlight>
                  <a:schemeClr val="lt1"/>
                </a:highlight>
              </a:rPr>
              <a:t>MUX</a:t>
            </a:r>
            <a:endParaRPr b="1" sz="1800">
              <a:solidFill>
                <a:srgbClr val="FF0000"/>
              </a:solidFill>
              <a:highlight>
                <a:schemeClr val="lt1"/>
              </a:highlight>
            </a:endParaRPr>
          </a:p>
        </p:txBody>
      </p:sp>
      <p:sp>
        <p:nvSpPr>
          <p:cNvPr id="158" name="Google Shape;158;p21"/>
          <p:cNvSpPr txBox="1"/>
          <p:nvPr/>
        </p:nvSpPr>
        <p:spPr>
          <a:xfrm>
            <a:off x="6668148" y="789134"/>
            <a:ext cx="935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highlight>
                  <a:schemeClr val="lt1"/>
                </a:highlight>
              </a:rPr>
              <a:t>MUX</a:t>
            </a:r>
            <a:endParaRPr b="1" sz="1800">
              <a:solidFill>
                <a:srgbClr val="FF0000"/>
              </a:solidFill>
              <a:highlight>
                <a:schemeClr val="lt1"/>
              </a:highlight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5409380" y="789134"/>
            <a:ext cx="109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highlight>
                  <a:schemeClr val="lt1"/>
                </a:highlight>
              </a:rPr>
              <a:t>ALU</a:t>
            </a:r>
            <a:endParaRPr b="1" sz="1800">
              <a:solidFill>
                <a:srgbClr val="FF0000"/>
              </a:solidFill>
              <a:highlight>
                <a:schemeClr val="lt1"/>
              </a:highlight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5496296" y="3499930"/>
            <a:ext cx="129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highlight>
                  <a:schemeClr val="lt1"/>
                </a:highlight>
              </a:rPr>
              <a:t>Registers</a:t>
            </a:r>
            <a:endParaRPr b="1" sz="1800">
              <a:solidFill>
                <a:srgbClr val="FF0000"/>
              </a:solidFill>
              <a:highlight>
                <a:schemeClr val="lt1"/>
              </a:highlight>
            </a:endParaRPr>
          </a:p>
        </p:txBody>
      </p:sp>
      <p:sp>
        <p:nvSpPr>
          <p:cNvPr id="161" name="Google Shape;161;p21"/>
          <p:cNvSpPr/>
          <p:nvPr/>
        </p:nvSpPr>
        <p:spPr>
          <a:xfrm>
            <a:off x="311763" y="2378830"/>
            <a:ext cx="1544986" cy="1062949"/>
          </a:xfrm>
          <a:custGeom>
            <a:rect b="b" l="l" r="r" t="t"/>
            <a:pathLst>
              <a:path extrusionOk="0" h="40922" w="58561">
                <a:moveTo>
                  <a:pt x="15522" y="0"/>
                </a:moveTo>
                <a:lnTo>
                  <a:pt x="58561" y="705"/>
                </a:lnTo>
                <a:lnTo>
                  <a:pt x="47625" y="40922"/>
                </a:lnTo>
                <a:lnTo>
                  <a:pt x="0" y="39158"/>
                </a:lnTo>
                <a:close/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2" name="Google Shape;162;p21"/>
          <p:cNvSpPr txBox="1"/>
          <p:nvPr/>
        </p:nvSpPr>
        <p:spPr>
          <a:xfrm>
            <a:off x="496565" y="2014187"/>
            <a:ext cx="136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highlight>
                  <a:schemeClr val="lt1"/>
                </a:highlight>
              </a:rPr>
              <a:t>Writeback</a:t>
            </a:r>
            <a:endParaRPr b="1" sz="1800">
              <a:solidFill>
                <a:srgbClr val="FF0000"/>
              </a:solidFill>
              <a:highlight>
                <a:schemeClr val="lt1"/>
              </a:highlight>
            </a:endParaRPr>
          </a:p>
        </p:txBody>
      </p:sp>
      <p:sp>
        <p:nvSpPr>
          <p:cNvPr id="163" name="Google Shape;163;p21"/>
          <p:cNvSpPr/>
          <p:nvPr/>
        </p:nvSpPr>
        <p:spPr>
          <a:xfrm>
            <a:off x="1672661" y="1135516"/>
            <a:ext cx="1656809" cy="2347361"/>
          </a:xfrm>
          <a:custGeom>
            <a:rect b="b" l="l" r="r" t="t"/>
            <a:pathLst>
              <a:path extrusionOk="0" h="90370" w="66753">
                <a:moveTo>
                  <a:pt x="29283" y="0"/>
                </a:moveTo>
                <a:lnTo>
                  <a:pt x="66753" y="630"/>
                </a:lnTo>
                <a:lnTo>
                  <a:pt x="47861" y="90370"/>
                </a:lnTo>
                <a:lnTo>
                  <a:pt x="0" y="89110"/>
                </a:lnTo>
                <a:close/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4" name="Google Shape;164;p21"/>
          <p:cNvSpPr/>
          <p:nvPr/>
        </p:nvSpPr>
        <p:spPr>
          <a:xfrm>
            <a:off x="3290337" y="1168245"/>
            <a:ext cx="1086322" cy="1046896"/>
          </a:xfrm>
          <a:custGeom>
            <a:rect b="b" l="l" r="r" t="t"/>
            <a:pathLst>
              <a:path extrusionOk="0" h="40304" w="43768">
                <a:moveTo>
                  <a:pt x="6927" y="0"/>
                </a:moveTo>
                <a:lnTo>
                  <a:pt x="43768" y="944"/>
                </a:lnTo>
                <a:lnTo>
                  <a:pt x="40934" y="40304"/>
                </a:lnTo>
                <a:lnTo>
                  <a:pt x="0" y="37470"/>
                </a:lnTo>
                <a:close/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5" name="Google Shape;165;p21"/>
          <p:cNvSpPr/>
          <p:nvPr/>
        </p:nvSpPr>
        <p:spPr>
          <a:xfrm>
            <a:off x="3087019" y="2427820"/>
            <a:ext cx="1227043" cy="1112327"/>
          </a:xfrm>
          <a:custGeom>
            <a:rect b="b" l="l" r="r" t="t"/>
            <a:pathLst>
              <a:path extrusionOk="0" h="42823" w="49121">
                <a:moveTo>
                  <a:pt x="6612" y="0"/>
                </a:moveTo>
                <a:lnTo>
                  <a:pt x="49121" y="1574"/>
                </a:lnTo>
                <a:lnTo>
                  <a:pt x="46917" y="42823"/>
                </a:lnTo>
                <a:lnTo>
                  <a:pt x="0" y="39674"/>
                </a:lnTo>
                <a:close/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6" name="Google Shape;166;p21"/>
          <p:cNvSpPr txBox="1"/>
          <p:nvPr/>
        </p:nvSpPr>
        <p:spPr>
          <a:xfrm>
            <a:off x="7340246" y="3972475"/>
            <a:ext cx="935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highlight>
                  <a:schemeClr val="lt1"/>
                </a:highlight>
              </a:rPr>
              <a:t>MUX</a:t>
            </a:r>
            <a:endParaRPr sz="1800">
              <a:solidFill>
                <a:srgbClr val="FF0000"/>
              </a:solidFill>
              <a:highlight>
                <a:schemeClr val="lt1"/>
              </a:highlight>
            </a:endParaRPr>
          </a:p>
        </p:txBody>
      </p:sp>
      <p:sp>
        <p:nvSpPr>
          <p:cNvPr id="167" name="Google Shape;167;p21"/>
          <p:cNvSpPr/>
          <p:nvPr/>
        </p:nvSpPr>
        <p:spPr>
          <a:xfrm>
            <a:off x="6571032" y="1523199"/>
            <a:ext cx="1695901" cy="2044726"/>
          </a:xfrm>
          <a:custGeom>
            <a:rect b="b" l="l" r="r" t="t"/>
            <a:pathLst>
              <a:path extrusionOk="0" h="78719" w="68328">
                <a:moveTo>
                  <a:pt x="0" y="0"/>
                </a:moveTo>
                <a:lnTo>
                  <a:pt x="39045" y="1260"/>
                </a:lnTo>
                <a:lnTo>
                  <a:pt x="68328" y="78719"/>
                </a:lnTo>
                <a:lnTo>
                  <a:pt x="18892" y="78090"/>
                </a:lnTo>
                <a:close/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8" name="Google Shape;168;p21"/>
          <p:cNvSpPr txBox="1"/>
          <p:nvPr/>
        </p:nvSpPr>
        <p:spPr>
          <a:xfrm>
            <a:off x="7738144" y="1823112"/>
            <a:ext cx="109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highlight>
                  <a:schemeClr val="lt1"/>
                </a:highlight>
              </a:rPr>
              <a:t>DMEM</a:t>
            </a:r>
            <a:endParaRPr b="1" sz="1800">
              <a:solidFill>
                <a:srgbClr val="FF0000"/>
              </a:solidFill>
              <a:highlight>
                <a:schemeClr val="lt1"/>
              </a:highlight>
            </a:endParaRPr>
          </a:p>
        </p:txBody>
      </p:sp>
      <p:sp>
        <p:nvSpPr>
          <p:cNvPr id="169" name="Google Shape;169;p21"/>
          <p:cNvSpPr/>
          <p:nvPr/>
        </p:nvSpPr>
        <p:spPr>
          <a:xfrm>
            <a:off x="7041872" y="3602377"/>
            <a:ext cx="1363040" cy="436822"/>
          </a:xfrm>
          <a:custGeom>
            <a:rect b="b" l="l" r="r" t="t"/>
            <a:pathLst>
              <a:path extrusionOk="0" h="16817" w="54917">
                <a:moveTo>
                  <a:pt x="0" y="0"/>
                </a:moveTo>
                <a:lnTo>
                  <a:pt x="49530" y="1183"/>
                </a:lnTo>
                <a:lnTo>
                  <a:pt x="54917" y="16817"/>
                </a:lnTo>
                <a:lnTo>
                  <a:pt x="3548" y="16423"/>
                </a:lnTo>
                <a:close/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170" name="Google Shape;17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00200" y="105175"/>
            <a:ext cx="1046349" cy="3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